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2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3" r:id="rId1"/>
    <p:sldMasterId id="2147483830" r:id="rId2"/>
    <p:sldMasterId id="2147483849" r:id="rId3"/>
  </p:sldMasterIdLst>
  <p:notesMasterIdLst>
    <p:notesMasterId r:id="rId43"/>
  </p:notesMasterIdLst>
  <p:handoutMasterIdLst>
    <p:handoutMasterId r:id="rId44"/>
  </p:handoutMasterIdLst>
  <p:sldIdLst>
    <p:sldId id="346" r:id="rId4"/>
    <p:sldId id="345" r:id="rId5"/>
    <p:sldId id="362" r:id="rId6"/>
    <p:sldId id="366" r:id="rId7"/>
    <p:sldId id="335" r:id="rId8"/>
    <p:sldId id="326" r:id="rId9"/>
    <p:sldId id="334" r:id="rId10"/>
    <p:sldId id="337" r:id="rId11"/>
    <p:sldId id="338" r:id="rId12"/>
    <p:sldId id="368" r:id="rId13"/>
    <p:sldId id="369" r:id="rId14"/>
    <p:sldId id="370" r:id="rId15"/>
    <p:sldId id="371" r:id="rId16"/>
    <p:sldId id="372" r:id="rId17"/>
    <p:sldId id="373" r:id="rId18"/>
    <p:sldId id="365" r:id="rId19"/>
    <p:sldId id="347" r:id="rId20"/>
    <p:sldId id="348" r:id="rId21"/>
    <p:sldId id="349" r:id="rId22"/>
    <p:sldId id="350" r:id="rId23"/>
    <p:sldId id="351" r:id="rId24"/>
    <p:sldId id="352" r:id="rId25"/>
    <p:sldId id="353" r:id="rId26"/>
    <p:sldId id="354" r:id="rId27"/>
    <p:sldId id="374" r:id="rId28"/>
    <p:sldId id="355" r:id="rId29"/>
    <p:sldId id="356" r:id="rId30"/>
    <p:sldId id="375" r:id="rId31"/>
    <p:sldId id="376" r:id="rId32"/>
    <p:sldId id="377" r:id="rId33"/>
    <p:sldId id="378" r:id="rId34"/>
    <p:sldId id="380" r:id="rId35"/>
    <p:sldId id="367" r:id="rId36"/>
    <p:sldId id="357" r:id="rId37"/>
    <p:sldId id="358" r:id="rId38"/>
    <p:sldId id="359" r:id="rId39"/>
    <p:sldId id="360" r:id="rId40"/>
    <p:sldId id="361" r:id="rId41"/>
    <p:sldId id="344" r:id="rId42"/>
  </p:sldIdLst>
  <p:sldSz cx="9144000" cy="5143500" type="screen16x9"/>
  <p:notesSz cx="7010400" cy="92964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6985DD"/>
    <a:srgbClr val="848BC2"/>
    <a:srgbClr val="B87ACC"/>
    <a:srgbClr val="847FC7"/>
    <a:srgbClr val="EF578D"/>
    <a:srgbClr val="2A5DA5"/>
    <a:srgbClr val="7F7F7F"/>
    <a:srgbClr val="2A71A5"/>
    <a:srgbClr val="6C6C6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D27102A9-8310-4765-A935-A1911B00CA55}" styleName="Light Style 1 -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789" autoAdjust="0"/>
    <p:restoredTop sz="94654" autoAdjust="0"/>
  </p:normalViewPr>
  <p:slideViewPr>
    <p:cSldViewPr snapToGrid="0" snapToObjects="1">
      <p:cViewPr varScale="1">
        <p:scale>
          <a:sx n="98" d="100"/>
          <a:sy n="98" d="100"/>
        </p:scale>
        <p:origin x="528" y="77"/>
      </p:cViewPr>
      <p:guideLst>
        <p:guide orient="horz" pos="162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-52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theme" Target="theme/theme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slide" Target="slides/slide3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handoutMaster" Target="handoutMasters/handout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notesMaster" Target="notesMasters/notesMaster1.xml"/><Relationship Id="rId48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FB76D40-1AA8-42EE-8420-538A6ABA797C}" type="doc">
      <dgm:prSet loTypeId="urn:microsoft.com/office/officeart/2005/8/layout/chevron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FB46B84-C87B-4CAC-8658-328C93C8D909}">
      <dgm:prSet phldrT="[Text]"/>
      <dgm:spPr/>
      <dgm:t>
        <a:bodyPr/>
        <a:lstStyle/>
        <a:p>
          <a:r>
            <a:rPr lang="en-US" dirty="0">
              <a:solidFill>
                <a:schemeClr val="bg1"/>
              </a:solidFill>
            </a:rPr>
            <a:t>1</a:t>
          </a:r>
        </a:p>
      </dgm:t>
    </dgm:pt>
    <dgm:pt modelId="{A0A7F8F2-AA3A-47F2-A5BD-FFCD197BF592}" type="parTrans" cxnId="{6070419C-AAD6-4115-960F-4EB3B2328832}">
      <dgm:prSet/>
      <dgm:spPr/>
      <dgm:t>
        <a:bodyPr/>
        <a:lstStyle/>
        <a:p>
          <a:endParaRPr lang="en-US">
            <a:solidFill>
              <a:schemeClr val="accent3">
                <a:lumMod val="50000"/>
              </a:schemeClr>
            </a:solidFill>
          </a:endParaRPr>
        </a:p>
      </dgm:t>
    </dgm:pt>
    <dgm:pt modelId="{F3F28C72-6BE7-466B-A6E0-3E459E526A3B}" type="sibTrans" cxnId="{6070419C-AAD6-4115-960F-4EB3B2328832}">
      <dgm:prSet/>
      <dgm:spPr/>
      <dgm:t>
        <a:bodyPr/>
        <a:lstStyle/>
        <a:p>
          <a:endParaRPr lang="en-US">
            <a:solidFill>
              <a:schemeClr val="accent3">
                <a:lumMod val="50000"/>
              </a:schemeClr>
            </a:solidFill>
          </a:endParaRPr>
        </a:p>
      </dgm:t>
    </dgm:pt>
    <dgm:pt modelId="{186C69B5-5F57-4DE6-8205-BA0BD6BABF22}">
      <dgm:prSet phldrT="[Text]"/>
      <dgm:spPr/>
      <dgm:t>
        <a:bodyPr/>
        <a:lstStyle/>
        <a:p>
          <a:r>
            <a:rPr lang="en-US" dirty="0">
              <a:solidFill>
                <a:schemeClr val="accent3">
                  <a:lumMod val="50000"/>
                </a:schemeClr>
              </a:solidFill>
            </a:rPr>
            <a:t>Develop primary &amp; secondary assays and run pilot screen</a:t>
          </a:r>
        </a:p>
      </dgm:t>
    </dgm:pt>
    <dgm:pt modelId="{151D4AC7-88BF-4A88-A7B0-D5113F8091C8}" type="parTrans" cxnId="{F211A61E-8232-4B65-B08A-35146E8431E8}">
      <dgm:prSet/>
      <dgm:spPr/>
      <dgm:t>
        <a:bodyPr/>
        <a:lstStyle/>
        <a:p>
          <a:endParaRPr lang="en-US">
            <a:solidFill>
              <a:schemeClr val="accent3">
                <a:lumMod val="50000"/>
              </a:schemeClr>
            </a:solidFill>
          </a:endParaRPr>
        </a:p>
      </dgm:t>
    </dgm:pt>
    <dgm:pt modelId="{61D92117-3823-45EE-B360-3E1DB302CEEE}" type="sibTrans" cxnId="{F211A61E-8232-4B65-B08A-35146E8431E8}">
      <dgm:prSet/>
      <dgm:spPr/>
      <dgm:t>
        <a:bodyPr/>
        <a:lstStyle/>
        <a:p>
          <a:endParaRPr lang="en-US">
            <a:solidFill>
              <a:schemeClr val="accent3">
                <a:lumMod val="50000"/>
              </a:schemeClr>
            </a:solidFill>
          </a:endParaRPr>
        </a:p>
      </dgm:t>
    </dgm:pt>
    <dgm:pt modelId="{CDCB7AC9-A95C-41FF-8D95-89961F5CDCB1}">
      <dgm:prSet phldrT="[Text]"/>
      <dgm:spPr/>
      <dgm:t>
        <a:bodyPr/>
        <a:lstStyle/>
        <a:p>
          <a:r>
            <a:rPr lang="en-US" dirty="0">
              <a:solidFill>
                <a:schemeClr val="bg1"/>
              </a:solidFill>
            </a:rPr>
            <a:t>2</a:t>
          </a:r>
        </a:p>
      </dgm:t>
    </dgm:pt>
    <dgm:pt modelId="{32EE5004-9518-4F7A-A6A2-AF28D591CCA0}" type="parTrans" cxnId="{608D293F-4CEA-42E4-ABD6-6E3663F0A2FB}">
      <dgm:prSet/>
      <dgm:spPr/>
      <dgm:t>
        <a:bodyPr/>
        <a:lstStyle/>
        <a:p>
          <a:endParaRPr lang="en-US">
            <a:solidFill>
              <a:schemeClr val="accent3">
                <a:lumMod val="50000"/>
              </a:schemeClr>
            </a:solidFill>
          </a:endParaRPr>
        </a:p>
      </dgm:t>
    </dgm:pt>
    <dgm:pt modelId="{D131E070-7E66-45CD-AEEC-03BB113E4FCE}" type="sibTrans" cxnId="{608D293F-4CEA-42E4-ABD6-6E3663F0A2FB}">
      <dgm:prSet/>
      <dgm:spPr/>
      <dgm:t>
        <a:bodyPr/>
        <a:lstStyle/>
        <a:p>
          <a:endParaRPr lang="en-US">
            <a:solidFill>
              <a:schemeClr val="accent3">
                <a:lumMod val="50000"/>
              </a:schemeClr>
            </a:solidFill>
          </a:endParaRPr>
        </a:p>
      </dgm:t>
    </dgm:pt>
    <dgm:pt modelId="{B8B96A71-2332-4A7D-8AA8-04F4BF39836C}">
      <dgm:prSet phldrT="[Text]"/>
      <dgm:spPr/>
      <dgm:t>
        <a:bodyPr/>
        <a:lstStyle/>
        <a:p>
          <a:r>
            <a:rPr lang="en-US" dirty="0">
              <a:solidFill>
                <a:schemeClr val="accent3">
                  <a:lumMod val="50000"/>
                </a:schemeClr>
              </a:solidFill>
            </a:rPr>
            <a:t>Execute high or moderate throughput screen</a:t>
          </a:r>
        </a:p>
      </dgm:t>
    </dgm:pt>
    <dgm:pt modelId="{0E5599F4-3F80-4C63-973A-69FBBB438F9C}" type="parTrans" cxnId="{9520BC9B-88EE-4D30-B648-A5C97A00D46B}">
      <dgm:prSet/>
      <dgm:spPr/>
      <dgm:t>
        <a:bodyPr/>
        <a:lstStyle/>
        <a:p>
          <a:endParaRPr lang="en-US">
            <a:solidFill>
              <a:schemeClr val="accent3">
                <a:lumMod val="50000"/>
              </a:schemeClr>
            </a:solidFill>
          </a:endParaRPr>
        </a:p>
      </dgm:t>
    </dgm:pt>
    <dgm:pt modelId="{23179977-2D57-4746-A2B5-9AE010E4FE26}" type="sibTrans" cxnId="{9520BC9B-88EE-4D30-B648-A5C97A00D46B}">
      <dgm:prSet/>
      <dgm:spPr/>
      <dgm:t>
        <a:bodyPr/>
        <a:lstStyle/>
        <a:p>
          <a:endParaRPr lang="en-US">
            <a:solidFill>
              <a:schemeClr val="accent3">
                <a:lumMod val="50000"/>
              </a:schemeClr>
            </a:solidFill>
          </a:endParaRPr>
        </a:p>
      </dgm:t>
    </dgm:pt>
    <dgm:pt modelId="{FE5489B4-D1DF-4A8F-BAC5-3DF3613B314D}">
      <dgm:prSet phldrT="[Text]"/>
      <dgm:spPr/>
      <dgm:t>
        <a:bodyPr/>
        <a:lstStyle/>
        <a:p>
          <a:r>
            <a:rPr lang="en-US" dirty="0">
              <a:solidFill>
                <a:schemeClr val="bg1"/>
              </a:solidFill>
            </a:rPr>
            <a:t>3</a:t>
          </a:r>
        </a:p>
      </dgm:t>
    </dgm:pt>
    <dgm:pt modelId="{59DAD109-BEE8-49E6-8C49-9C9D586A38BE}" type="parTrans" cxnId="{D521E740-2C88-46F4-941E-5A2B722552D1}">
      <dgm:prSet/>
      <dgm:spPr/>
      <dgm:t>
        <a:bodyPr/>
        <a:lstStyle/>
        <a:p>
          <a:endParaRPr lang="en-US">
            <a:solidFill>
              <a:schemeClr val="accent3">
                <a:lumMod val="50000"/>
              </a:schemeClr>
            </a:solidFill>
          </a:endParaRPr>
        </a:p>
      </dgm:t>
    </dgm:pt>
    <dgm:pt modelId="{500DA30D-9418-40CA-9A80-099B17A1AE00}" type="sibTrans" cxnId="{D521E740-2C88-46F4-941E-5A2B722552D1}">
      <dgm:prSet/>
      <dgm:spPr/>
      <dgm:t>
        <a:bodyPr/>
        <a:lstStyle/>
        <a:p>
          <a:endParaRPr lang="en-US">
            <a:solidFill>
              <a:schemeClr val="accent3">
                <a:lumMod val="50000"/>
              </a:schemeClr>
            </a:solidFill>
          </a:endParaRPr>
        </a:p>
      </dgm:t>
    </dgm:pt>
    <dgm:pt modelId="{7B949E50-7A0E-40F8-85CA-F2B7D31277D4}">
      <dgm:prSet phldrT="[Text]"/>
      <dgm:spPr/>
      <dgm:t>
        <a:bodyPr/>
        <a:lstStyle/>
        <a:p>
          <a:r>
            <a:rPr lang="en-US" dirty="0">
              <a:solidFill>
                <a:schemeClr val="accent3">
                  <a:lumMod val="50000"/>
                </a:schemeClr>
              </a:solidFill>
            </a:rPr>
            <a:t>Validate hits; perform limited chemical analysis</a:t>
          </a:r>
        </a:p>
      </dgm:t>
    </dgm:pt>
    <dgm:pt modelId="{A5507048-CE3F-4E11-A054-DD5DC796A201}" type="parTrans" cxnId="{9F9151BC-66F0-457B-8E03-791E161AA57D}">
      <dgm:prSet/>
      <dgm:spPr/>
      <dgm:t>
        <a:bodyPr/>
        <a:lstStyle/>
        <a:p>
          <a:endParaRPr lang="en-US">
            <a:solidFill>
              <a:schemeClr val="accent3">
                <a:lumMod val="50000"/>
              </a:schemeClr>
            </a:solidFill>
          </a:endParaRPr>
        </a:p>
      </dgm:t>
    </dgm:pt>
    <dgm:pt modelId="{C161C407-1879-4937-AF9A-2784B7A71434}" type="sibTrans" cxnId="{9F9151BC-66F0-457B-8E03-791E161AA57D}">
      <dgm:prSet/>
      <dgm:spPr/>
      <dgm:t>
        <a:bodyPr/>
        <a:lstStyle/>
        <a:p>
          <a:endParaRPr lang="en-US">
            <a:solidFill>
              <a:schemeClr val="accent3">
                <a:lumMod val="50000"/>
              </a:schemeClr>
            </a:solidFill>
          </a:endParaRPr>
        </a:p>
      </dgm:t>
    </dgm:pt>
    <dgm:pt modelId="{61C1AFBB-A901-4A72-B349-494749EC681E}" type="pres">
      <dgm:prSet presAssocID="{CFB76D40-1AA8-42EE-8420-538A6ABA797C}" presName="linearFlow" presStyleCnt="0">
        <dgm:presLayoutVars>
          <dgm:dir/>
          <dgm:animLvl val="lvl"/>
          <dgm:resizeHandles val="exact"/>
        </dgm:presLayoutVars>
      </dgm:prSet>
      <dgm:spPr/>
    </dgm:pt>
    <dgm:pt modelId="{435FDEA9-E250-46A1-A3D8-A5C93F0B5AE0}" type="pres">
      <dgm:prSet presAssocID="{1FB46B84-C87B-4CAC-8658-328C93C8D909}" presName="composite" presStyleCnt="0"/>
      <dgm:spPr/>
    </dgm:pt>
    <dgm:pt modelId="{2DAE4DE4-B485-433A-8C15-BA639B04C801}" type="pres">
      <dgm:prSet presAssocID="{1FB46B84-C87B-4CAC-8658-328C93C8D909}" presName="parentText" presStyleLbl="alignNode1" presStyleIdx="0" presStyleCnt="3">
        <dgm:presLayoutVars>
          <dgm:chMax val="1"/>
          <dgm:bulletEnabled val="1"/>
        </dgm:presLayoutVars>
      </dgm:prSet>
      <dgm:spPr/>
    </dgm:pt>
    <dgm:pt modelId="{1F5C8AE0-CEE9-42CC-AF18-49A2AEDDD223}" type="pres">
      <dgm:prSet presAssocID="{1FB46B84-C87B-4CAC-8658-328C93C8D909}" presName="descendantText" presStyleLbl="alignAcc1" presStyleIdx="0" presStyleCnt="3">
        <dgm:presLayoutVars>
          <dgm:bulletEnabled val="1"/>
        </dgm:presLayoutVars>
      </dgm:prSet>
      <dgm:spPr/>
    </dgm:pt>
    <dgm:pt modelId="{4E547FA0-82DB-47BF-BD03-A419859D98F9}" type="pres">
      <dgm:prSet presAssocID="{F3F28C72-6BE7-466B-A6E0-3E459E526A3B}" presName="sp" presStyleCnt="0"/>
      <dgm:spPr/>
    </dgm:pt>
    <dgm:pt modelId="{48548B54-5708-4D51-B4CF-FE6631F2811A}" type="pres">
      <dgm:prSet presAssocID="{CDCB7AC9-A95C-41FF-8D95-89961F5CDCB1}" presName="composite" presStyleCnt="0"/>
      <dgm:spPr/>
    </dgm:pt>
    <dgm:pt modelId="{6D4E163F-B13B-4B66-8218-34DD3D9067FD}" type="pres">
      <dgm:prSet presAssocID="{CDCB7AC9-A95C-41FF-8D95-89961F5CDCB1}" presName="parentText" presStyleLbl="alignNode1" presStyleIdx="1" presStyleCnt="3">
        <dgm:presLayoutVars>
          <dgm:chMax val="1"/>
          <dgm:bulletEnabled val="1"/>
        </dgm:presLayoutVars>
      </dgm:prSet>
      <dgm:spPr/>
    </dgm:pt>
    <dgm:pt modelId="{F9764582-72E4-4432-B6B7-CF3837EFBE14}" type="pres">
      <dgm:prSet presAssocID="{CDCB7AC9-A95C-41FF-8D95-89961F5CDCB1}" presName="descendantText" presStyleLbl="alignAcc1" presStyleIdx="1" presStyleCnt="3">
        <dgm:presLayoutVars>
          <dgm:bulletEnabled val="1"/>
        </dgm:presLayoutVars>
      </dgm:prSet>
      <dgm:spPr/>
    </dgm:pt>
    <dgm:pt modelId="{2CD056D5-B808-40CA-9491-A3BDF8802487}" type="pres">
      <dgm:prSet presAssocID="{D131E070-7E66-45CD-AEEC-03BB113E4FCE}" presName="sp" presStyleCnt="0"/>
      <dgm:spPr/>
    </dgm:pt>
    <dgm:pt modelId="{53669E74-6C6B-4390-9E28-D5FDB56980AA}" type="pres">
      <dgm:prSet presAssocID="{FE5489B4-D1DF-4A8F-BAC5-3DF3613B314D}" presName="composite" presStyleCnt="0"/>
      <dgm:spPr/>
    </dgm:pt>
    <dgm:pt modelId="{88BBABAC-B1A0-4335-B884-93D988B864B6}" type="pres">
      <dgm:prSet presAssocID="{FE5489B4-D1DF-4A8F-BAC5-3DF3613B314D}" presName="parentText" presStyleLbl="alignNode1" presStyleIdx="2" presStyleCnt="3">
        <dgm:presLayoutVars>
          <dgm:chMax val="1"/>
          <dgm:bulletEnabled val="1"/>
        </dgm:presLayoutVars>
      </dgm:prSet>
      <dgm:spPr/>
    </dgm:pt>
    <dgm:pt modelId="{F4D93EB2-A816-48E1-A223-FC0D61B3EB49}" type="pres">
      <dgm:prSet presAssocID="{FE5489B4-D1DF-4A8F-BAC5-3DF3613B314D}" presName="descendantText" presStyleLbl="alignAcc1" presStyleIdx="2" presStyleCnt="3" custLinFactNeighborY="2937">
        <dgm:presLayoutVars>
          <dgm:bulletEnabled val="1"/>
        </dgm:presLayoutVars>
      </dgm:prSet>
      <dgm:spPr/>
    </dgm:pt>
  </dgm:ptLst>
  <dgm:cxnLst>
    <dgm:cxn modelId="{0011CD16-1801-4BE0-8A31-BB07674E715F}" type="presOf" srcId="{FE5489B4-D1DF-4A8F-BAC5-3DF3613B314D}" destId="{88BBABAC-B1A0-4335-B884-93D988B864B6}" srcOrd="0" destOrd="0" presId="urn:microsoft.com/office/officeart/2005/8/layout/chevron2"/>
    <dgm:cxn modelId="{F211A61E-8232-4B65-B08A-35146E8431E8}" srcId="{1FB46B84-C87B-4CAC-8658-328C93C8D909}" destId="{186C69B5-5F57-4DE6-8205-BA0BD6BABF22}" srcOrd="0" destOrd="0" parTransId="{151D4AC7-88BF-4A88-A7B0-D5113F8091C8}" sibTransId="{61D92117-3823-45EE-B360-3E1DB302CEEE}"/>
    <dgm:cxn modelId="{2D67C31F-B721-48EC-AB52-B17DF3F5D85B}" type="presOf" srcId="{CDCB7AC9-A95C-41FF-8D95-89961F5CDCB1}" destId="{6D4E163F-B13B-4B66-8218-34DD3D9067FD}" srcOrd="0" destOrd="0" presId="urn:microsoft.com/office/officeart/2005/8/layout/chevron2"/>
    <dgm:cxn modelId="{2E931D31-57D0-4378-AA9C-26A91E9F1F5F}" type="presOf" srcId="{1FB46B84-C87B-4CAC-8658-328C93C8D909}" destId="{2DAE4DE4-B485-433A-8C15-BA639B04C801}" srcOrd="0" destOrd="0" presId="urn:microsoft.com/office/officeart/2005/8/layout/chevron2"/>
    <dgm:cxn modelId="{608D293F-4CEA-42E4-ABD6-6E3663F0A2FB}" srcId="{CFB76D40-1AA8-42EE-8420-538A6ABA797C}" destId="{CDCB7AC9-A95C-41FF-8D95-89961F5CDCB1}" srcOrd="1" destOrd="0" parTransId="{32EE5004-9518-4F7A-A6A2-AF28D591CCA0}" sibTransId="{D131E070-7E66-45CD-AEEC-03BB113E4FCE}"/>
    <dgm:cxn modelId="{D521E740-2C88-46F4-941E-5A2B722552D1}" srcId="{CFB76D40-1AA8-42EE-8420-538A6ABA797C}" destId="{FE5489B4-D1DF-4A8F-BAC5-3DF3613B314D}" srcOrd="2" destOrd="0" parTransId="{59DAD109-BEE8-49E6-8C49-9C9D586A38BE}" sibTransId="{500DA30D-9418-40CA-9A80-099B17A1AE00}"/>
    <dgm:cxn modelId="{B09C675F-623D-474B-9507-3BB8E7F3E8FA}" type="presOf" srcId="{CFB76D40-1AA8-42EE-8420-538A6ABA797C}" destId="{61C1AFBB-A901-4A72-B349-494749EC681E}" srcOrd="0" destOrd="0" presId="urn:microsoft.com/office/officeart/2005/8/layout/chevron2"/>
    <dgm:cxn modelId="{48C46343-14AA-4CAB-8D57-3634F520AF40}" type="presOf" srcId="{186C69B5-5F57-4DE6-8205-BA0BD6BABF22}" destId="{1F5C8AE0-CEE9-42CC-AF18-49A2AEDDD223}" srcOrd="0" destOrd="0" presId="urn:microsoft.com/office/officeart/2005/8/layout/chevron2"/>
    <dgm:cxn modelId="{E8319B47-8CF8-414F-A52E-85960464C2AB}" type="presOf" srcId="{7B949E50-7A0E-40F8-85CA-F2B7D31277D4}" destId="{F4D93EB2-A816-48E1-A223-FC0D61B3EB49}" srcOrd="0" destOrd="0" presId="urn:microsoft.com/office/officeart/2005/8/layout/chevron2"/>
    <dgm:cxn modelId="{9520BC9B-88EE-4D30-B648-A5C97A00D46B}" srcId="{CDCB7AC9-A95C-41FF-8D95-89961F5CDCB1}" destId="{B8B96A71-2332-4A7D-8AA8-04F4BF39836C}" srcOrd="0" destOrd="0" parTransId="{0E5599F4-3F80-4C63-973A-69FBBB438F9C}" sibTransId="{23179977-2D57-4746-A2B5-9AE010E4FE26}"/>
    <dgm:cxn modelId="{6070419C-AAD6-4115-960F-4EB3B2328832}" srcId="{CFB76D40-1AA8-42EE-8420-538A6ABA797C}" destId="{1FB46B84-C87B-4CAC-8658-328C93C8D909}" srcOrd="0" destOrd="0" parTransId="{A0A7F8F2-AA3A-47F2-A5BD-FFCD197BF592}" sibTransId="{F3F28C72-6BE7-466B-A6E0-3E459E526A3B}"/>
    <dgm:cxn modelId="{C52881B0-8F95-4974-B58B-1F019089A9B6}" type="presOf" srcId="{B8B96A71-2332-4A7D-8AA8-04F4BF39836C}" destId="{F9764582-72E4-4432-B6B7-CF3837EFBE14}" srcOrd="0" destOrd="0" presId="urn:microsoft.com/office/officeart/2005/8/layout/chevron2"/>
    <dgm:cxn modelId="{9F9151BC-66F0-457B-8E03-791E161AA57D}" srcId="{FE5489B4-D1DF-4A8F-BAC5-3DF3613B314D}" destId="{7B949E50-7A0E-40F8-85CA-F2B7D31277D4}" srcOrd="0" destOrd="0" parTransId="{A5507048-CE3F-4E11-A054-DD5DC796A201}" sibTransId="{C161C407-1879-4937-AF9A-2784B7A71434}"/>
    <dgm:cxn modelId="{F51E7206-2F5E-462E-B37E-F2F0BAEBED2E}" type="presParOf" srcId="{61C1AFBB-A901-4A72-B349-494749EC681E}" destId="{435FDEA9-E250-46A1-A3D8-A5C93F0B5AE0}" srcOrd="0" destOrd="0" presId="urn:microsoft.com/office/officeart/2005/8/layout/chevron2"/>
    <dgm:cxn modelId="{614F8474-BC93-4C25-9F82-02F6B393F36F}" type="presParOf" srcId="{435FDEA9-E250-46A1-A3D8-A5C93F0B5AE0}" destId="{2DAE4DE4-B485-433A-8C15-BA639B04C801}" srcOrd="0" destOrd="0" presId="urn:microsoft.com/office/officeart/2005/8/layout/chevron2"/>
    <dgm:cxn modelId="{6C24D8F8-394D-4EB6-BAC2-117EF07113B5}" type="presParOf" srcId="{435FDEA9-E250-46A1-A3D8-A5C93F0B5AE0}" destId="{1F5C8AE0-CEE9-42CC-AF18-49A2AEDDD223}" srcOrd="1" destOrd="0" presId="urn:microsoft.com/office/officeart/2005/8/layout/chevron2"/>
    <dgm:cxn modelId="{B7216D83-3D60-43CF-8893-96F3B0034BD1}" type="presParOf" srcId="{61C1AFBB-A901-4A72-B349-494749EC681E}" destId="{4E547FA0-82DB-47BF-BD03-A419859D98F9}" srcOrd="1" destOrd="0" presId="urn:microsoft.com/office/officeart/2005/8/layout/chevron2"/>
    <dgm:cxn modelId="{88A2261A-4D3F-431A-A78B-477134813424}" type="presParOf" srcId="{61C1AFBB-A901-4A72-B349-494749EC681E}" destId="{48548B54-5708-4D51-B4CF-FE6631F2811A}" srcOrd="2" destOrd="0" presId="urn:microsoft.com/office/officeart/2005/8/layout/chevron2"/>
    <dgm:cxn modelId="{8C9EF2E3-F8E1-40BE-A885-1319B19770D2}" type="presParOf" srcId="{48548B54-5708-4D51-B4CF-FE6631F2811A}" destId="{6D4E163F-B13B-4B66-8218-34DD3D9067FD}" srcOrd="0" destOrd="0" presId="urn:microsoft.com/office/officeart/2005/8/layout/chevron2"/>
    <dgm:cxn modelId="{91268E80-4E22-4C80-B39C-25FF8B8A57BC}" type="presParOf" srcId="{48548B54-5708-4D51-B4CF-FE6631F2811A}" destId="{F9764582-72E4-4432-B6B7-CF3837EFBE14}" srcOrd="1" destOrd="0" presId="urn:microsoft.com/office/officeart/2005/8/layout/chevron2"/>
    <dgm:cxn modelId="{C2ACF1C3-6AA9-4553-9878-8D199C317FDD}" type="presParOf" srcId="{61C1AFBB-A901-4A72-B349-494749EC681E}" destId="{2CD056D5-B808-40CA-9491-A3BDF8802487}" srcOrd="3" destOrd="0" presId="urn:microsoft.com/office/officeart/2005/8/layout/chevron2"/>
    <dgm:cxn modelId="{8950334D-BC71-420C-B0B0-2915F04F9C75}" type="presParOf" srcId="{61C1AFBB-A901-4A72-B349-494749EC681E}" destId="{53669E74-6C6B-4390-9E28-D5FDB56980AA}" srcOrd="4" destOrd="0" presId="urn:microsoft.com/office/officeart/2005/8/layout/chevron2"/>
    <dgm:cxn modelId="{06C99764-CE43-49B1-984E-4DA35054E3E4}" type="presParOf" srcId="{53669E74-6C6B-4390-9E28-D5FDB56980AA}" destId="{88BBABAC-B1A0-4335-B884-93D988B864B6}" srcOrd="0" destOrd="0" presId="urn:microsoft.com/office/officeart/2005/8/layout/chevron2"/>
    <dgm:cxn modelId="{CC6618A7-1617-443C-8AF0-8207708CB972}" type="presParOf" srcId="{53669E74-6C6B-4390-9E28-D5FDB56980AA}" destId="{F4D93EB2-A816-48E1-A223-FC0D61B3EB49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DAE4DE4-B485-433A-8C15-BA639B04C801}">
      <dsp:nvSpPr>
        <dsp:cNvPr id="0" name=""/>
        <dsp:cNvSpPr/>
      </dsp:nvSpPr>
      <dsp:spPr>
        <a:xfrm rot="5400000">
          <a:off x="-192778" y="193391"/>
          <a:ext cx="1285193" cy="899635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>
              <a:solidFill>
                <a:schemeClr val="bg1"/>
              </a:solidFill>
            </a:rPr>
            <a:t>1</a:t>
          </a:r>
        </a:p>
      </dsp:txBody>
      <dsp:txXfrm rot="-5400000">
        <a:off x="2" y="450430"/>
        <a:ext cx="899635" cy="385558"/>
      </dsp:txXfrm>
    </dsp:sp>
    <dsp:sp modelId="{1F5C8AE0-CEE9-42CC-AF18-49A2AEDDD223}">
      <dsp:nvSpPr>
        <dsp:cNvPr id="0" name=""/>
        <dsp:cNvSpPr/>
      </dsp:nvSpPr>
      <dsp:spPr>
        <a:xfrm rot="5400000">
          <a:off x="1755128" y="-854880"/>
          <a:ext cx="835375" cy="2546361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>
              <a:solidFill>
                <a:schemeClr val="accent3">
                  <a:lumMod val="50000"/>
                </a:schemeClr>
              </a:solidFill>
            </a:rPr>
            <a:t>Develop primary &amp; secondary assays and run pilot screen</a:t>
          </a:r>
        </a:p>
      </dsp:txBody>
      <dsp:txXfrm rot="-5400000">
        <a:off x="899635" y="41393"/>
        <a:ext cx="2505581" cy="753815"/>
      </dsp:txXfrm>
    </dsp:sp>
    <dsp:sp modelId="{6D4E163F-B13B-4B66-8218-34DD3D9067FD}">
      <dsp:nvSpPr>
        <dsp:cNvPr id="0" name=""/>
        <dsp:cNvSpPr/>
      </dsp:nvSpPr>
      <dsp:spPr>
        <a:xfrm rot="5400000">
          <a:off x="-192778" y="1279535"/>
          <a:ext cx="1285193" cy="899635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>
              <a:solidFill>
                <a:schemeClr val="bg1"/>
              </a:solidFill>
            </a:rPr>
            <a:t>2</a:t>
          </a:r>
        </a:p>
      </dsp:txBody>
      <dsp:txXfrm rot="-5400000">
        <a:off x="2" y="1536574"/>
        <a:ext cx="899635" cy="385558"/>
      </dsp:txXfrm>
    </dsp:sp>
    <dsp:sp modelId="{F9764582-72E4-4432-B6B7-CF3837EFBE14}">
      <dsp:nvSpPr>
        <dsp:cNvPr id="0" name=""/>
        <dsp:cNvSpPr/>
      </dsp:nvSpPr>
      <dsp:spPr>
        <a:xfrm rot="5400000">
          <a:off x="1755128" y="231263"/>
          <a:ext cx="835375" cy="2546361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>
              <a:solidFill>
                <a:schemeClr val="accent3">
                  <a:lumMod val="50000"/>
                </a:schemeClr>
              </a:solidFill>
            </a:rPr>
            <a:t>Execute high or moderate throughput screen</a:t>
          </a:r>
        </a:p>
      </dsp:txBody>
      <dsp:txXfrm rot="-5400000">
        <a:off x="899635" y="1127536"/>
        <a:ext cx="2505581" cy="753815"/>
      </dsp:txXfrm>
    </dsp:sp>
    <dsp:sp modelId="{88BBABAC-B1A0-4335-B884-93D988B864B6}">
      <dsp:nvSpPr>
        <dsp:cNvPr id="0" name=""/>
        <dsp:cNvSpPr/>
      </dsp:nvSpPr>
      <dsp:spPr>
        <a:xfrm rot="5400000">
          <a:off x="-192778" y="2365679"/>
          <a:ext cx="1285193" cy="899635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>
              <a:solidFill>
                <a:schemeClr val="bg1"/>
              </a:solidFill>
            </a:rPr>
            <a:t>3</a:t>
          </a:r>
        </a:p>
      </dsp:txBody>
      <dsp:txXfrm rot="-5400000">
        <a:off x="2" y="2622718"/>
        <a:ext cx="899635" cy="385558"/>
      </dsp:txXfrm>
    </dsp:sp>
    <dsp:sp modelId="{F4D93EB2-A816-48E1-A223-FC0D61B3EB49}">
      <dsp:nvSpPr>
        <dsp:cNvPr id="0" name=""/>
        <dsp:cNvSpPr/>
      </dsp:nvSpPr>
      <dsp:spPr>
        <a:xfrm rot="5400000">
          <a:off x="1755128" y="1341942"/>
          <a:ext cx="835375" cy="2546361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>
              <a:solidFill>
                <a:schemeClr val="accent3">
                  <a:lumMod val="50000"/>
                </a:schemeClr>
              </a:solidFill>
            </a:rPr>
            <a:t>Validate hits; perform limited chemical analysis</a:t>
          </a:r>
        </a:p>
      </dsp:txBody>
      <dsp:txXfrm rot="-5400000">
        <a:off x="899635" y="2238215"/>
        <a:ext cx="2505581" cy="75381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9" tIns="46590" rIns="93179" bIns="4659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9" tIns="46590" rIns="93179" bIns="46590" rtlCol="0"/>
          <a:lstStyle>
            <a:lvl1pPr algn="r">
              <a:defRPr sz="1200"/>
            </a:lvl1pPr>
          </a:lstStyle>
          <a:p>
            <a:fld id="{4499F3A4-7CE6-7D4B-82F4-AAB0A89D24A0}" type="datetimeFigureOut">
              <a:rPr lang="en-US" smtClean="0"/>
              <a:t>4/13/2018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9" tIns="46590" rIns="93179" bIns="4659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9" tIns="46590" rIns="93179" bIns="46590" rtlCol="0" anchor="b"/>
          <a:lstStyle>
            <a:lvl1pPr algn="r">
              <a:defRPr sz="1200"/>
            </a:lvl1pPr>
          </a:lstStyle>
          <a:p>
            <a:fld id="{F093AD1B-1BAA-D548-ACF0-7463C0C7D0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680623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9" tIns="46590" rIns="93179" bIns="4659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9" tIns="46590" rIns="93179" bIns="46590" rtlCol="0"/>
          <a:lstStyle>
            <a:lvl1pPr algn="r">
              <a:defRPr sz="1200"/>
            </a:lvl1pPr>
          </a:lstStyle>
          <a:p>
            <a:fld id="{7703C395-96D9-3549-B668-03A5D401BEEB}" type="datetimeFigureOut">
              <a:rPr lang="en-US" smtClean="0"/>
              <a:t>4/13/2018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9" tIns="46590" rIns="93179" bIns="4659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1"/>
            <a:ext cx="5608320" cy="4183380"/>
          </a:xfrm>
          <a:prstGeom prst="rect">
            <a:avLst/>
          </a:prstGeom>
        </p:spPr>
        <p:txBody>
          <a:bodyPr vert="horz" lIns="93179" tIns="46590" rIns="93179" bIns="4659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9" tIns="46590" rIns="93179" bIns="4659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9" tIns="46590" rIns="93179" bIns="46590" rtlCol="0" anchor="b"/>
          <a:lstStyle>
            <a:lvl1pPr algn="r">
              <a:defRPr sz="1200"/>
            </a:lvl1pPr>
          </a:lstStyle>
          <a:p>
            <a:fld id="{F1459DD9-C07A-0F4A-BE38-5AFB42BB2A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105389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459DD9-C07A-0F4A-BE38-5AFB42BB2A6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761057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First slide of Connie’s presentation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1459DD9-C07A-0F4A-BE38-5AFB42BB2A6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ＭＳ Ｐゴシック" charset="0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090000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BRB has other functions – development of biologics/contracts/GMP – Rose will provide </a:t>
            </a:r>
            <a:r>
              <a:rPr lang="en-US"/>
              <a:t>more detail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1459DD9-C07A-0F4A-BE38-5AFB42BB2A6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ＭＳ Ｐゴシック" charset="0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993887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Add an example or two </a:t>
            </a:r>
            <a:r>
              <a:rPr lang="en-US"/>
              <a:t>if time permits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1459DD9-C07A-0F4A-BE38-5AFB42BB2A6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ＭＳ Ｐゴシック" charset="0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964087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Add an example or two </a:t>
            </a:r>
            <a:r>
              <a:rPr lang="en-US"/>
              <a:t>if time permits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1459DD9-C07A-0F4A-BE38-5AFB42BB2A6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ＭＳ Ｐゴシック" charset="0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112729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8A38A6E-C333-4DB9-9993-A39A7282449E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" charset="0"/>
                <a:ea typeface="MS PGothic" pitchFamily="34" charset="-128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" charset="0"/>
              <a:ea typeface="MS PGothic" pitchFamily="34" charset="-128"/>
            </a:endParaRPr>
          </a:p>
        </p:txBody>
      </p:sp>
      <p:sp>
        <p:nvSpPr>
          <p:cNvPr id="358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74650" y="688975"/>
            <a:ext cx="6111875" cy="343852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584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56100"/>
            <a:ext cx="5029200" cy="41275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dirty="0"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212811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8A38A6E-C333-4DB9-9993-A39A7282449E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" charset="0"/>
                <a:ea typeface="MS PGothic" pitchFamily="34" charset="-128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" charset="0"/>
              <a:ea typeface="MS PGothic" pitchFamily="34" charset="-128"/>
            </a:endParaRPr>
          </a:p>
        </p:txBody>
      </p:sp>
      <p:sp>
        <p:nvSpPr>
          <p:cNvPr id="358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74650" y="688975"/>
            <a:ext cx="6111875" cy="343852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584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56100"/>
            <a:ext cx="5029200" cy="41275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dirty="0"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259382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8A38A6E-C333-4DB9-9993-A39A7282449E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" charset="0"/>
                <a:ea typeface="MS PGothic" pitchFamily="34" charset="-128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" charset="0"/>
              <a:ea typeface="MS PGothic" pitchFamily="34" charset="-128"/>
            </a:endParaRPr>
          </a:p>
        </p:txBody>
      </p:sp>
      <p:sp>
        <p:nvSpPr>
          <p:cNvPr id="358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74650" y="688975"/>
            <a:ext cx="6111875" cy="343852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584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56100"/>
            <a:ext cx="5029200" cy="41275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dirty="0"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108235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8A38A6E-C333-4DB9-9993-A39A7282449E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" charset="0"/>
                <a:ea typeface="MS PGothic" pitchFamily="34" charset="-128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" charset="0"/>
              <a:ea typeface="MS PGothic" pitchFamily="34" charset="-128"/>
            </a:endParaRPr>
          </a:p>
        </p:txBody>
      </p:sp>
      <p:sp>
        <p:nvSpPr>
          <p:cNvPr id="358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74650" y="688975"/>
            <a:ext cx="6111875" cy="343852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584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56100"/>
            <a:ext cx="5029200" cy="41275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dirty="0"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81664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8A38A6E-C333-4DB9-9993-A39A7282449E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" charset="0"/>
                <a:ea typeface="MS PGothic" pitchFamily="34" charset="-128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" charset="0"/>
              <a:ea typeface="MS PGothic" pitchFamily="34" charset="-128"/>
            </a:endParaRPr>
          </a:p>
        </p:txBody>
      </p:sp>
      <p:sp>
        <p:nvSpPr>
          <p:cNvPr id="358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74650" y="688975"/>
            <a:ext cx="6111875" cy="343852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584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56100"/>
            <a:ext cx="5029200" cy="41275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dirty="0"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961207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8A38A6E-C333-4DB9-9993-A39A7282449E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" charset="0"/>
                <a:ea typeface="MS PGothic" pitchFamily="34" charset="-128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" charset="0"/>
              <a:ea typeface="MS PGothic" pitchFamily="34" charset="-128"/>
            </a:endParaRPr>
          </a:p>
        </p:txBody>
      </p:sp>
      <p:sp>
        <p:nvSpPr>
          <p:cNvPr id="358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74650" y="688975"/>
            <a:ext cx="6111875" cy="343852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584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56100"/>
            <a:ext cx="5029200" cy="41275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dirty="0"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51969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459DD9-C07A-0F4A-BE38-5AFB42BB2A6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083316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8A38A6E-C333-4DB9-9993-A39A7282449E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" charset="0"/>
                <a:ea typeface="MS PGothic" pitchFamily="34" charset="-128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" charset="0"/>
              <a:ea typeface="MS PGothic" pitchFamily="34" charset="-128"/>
            </a:endParaRPr>
          </a:p>
        </p:txBody>
      </p:sp>
      <p:sp>
        <p:nvSpPr>
          <p:cNvPr id="358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74650" y="688975"/>
            <a:ext cx="6111875" cy="343852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584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56100"/>
            <a:ext cx="5029200" cy="41275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dirty="0"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971814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8A38A6E-C333-4DB9-9993-A39A7282449E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" charset="0"/>
                <a:ea typeface="MS PGothic" pitchFamily="34" charset="-128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" charset="0"/>
              <a:ea typeface="MS PGothic" pitchFamily="34" charset="-128"/>
            </a:endParaRPr>
          </a:p>
        </p:txBody>
      </p:sp>
      <p:sp>
        <p:nvSpPr>
          <p:cNvPr id="358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74650" y="688975"/>
            <a:ext cx="6111875" cy="343852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584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56100"/>
            <a:ext cx="5029200" cy="41275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dirty="0"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009995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8A38A6E-C333-4DB9-9993-A39A7282449E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" charset="0"/>
                <a:ea typeface="MS PGothic" pitchFamily="34" charset="-128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" charset="0"/>
              <a:ea typeface="MS PGothic" pitchFamily="34" charset="-128"/>
            </a:endParaRPr>
          </a:p>
        </p:txBody>
      </p:sp>
      <p:sp>
        <p:nvSpPr>
          <p:cNvPr id="358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74650" y="688975"/>
            <a:ext cx="6111875" cy="343852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584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56100"/>
            <a:ext cx="5029200" cy="41275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dirty="0"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701434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1459DD9-C07A-0F4A-BE38-5AFB42BB2A6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ＭＳ Ｐゴシック" charset="0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385257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4073361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1339795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501903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459DD9-C07A-0F4A-BE38-5AFB42BB2A6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60239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459DD9-C07A-0F4A-BE38-5AFB42BB2A6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80421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459DD9-C07A-0F4A-BE38-5AFB42BB2A68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704808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459DD9-C07A-0F4A-BE38-5AFB42BB2A68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564454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459DD9-C07A-0F4A-BE38-5AFB42BB2A68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294816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459DD9-C07A-0F4A-BE38-5AFB42BB2A68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143143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459DD9-C07A-0F4A-BE38-5AFB42BB2A68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17424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entagon 12"/>
          <p:cNvSpPr>
            <a:spLocks noChangeAspect="1"/>
          </p:cNvSpPr>
          <p:nvPr userDrawn="1"/>
        </p:nvSpPr>
        <p:spPr>
          <a:xfrm>
            <a:off x="1177110" y="0"/>
            <a:ext cx="2872114" cy="5148072"/>
          </a:xfrm>
          <a:prstGeom prst="homePlate">
            <a:avLst>
              <a:gd name="adj" fmla="val 36290"/>
            </a:avLst>
          </a:prstGeom>
          <a:solidFill>
            <a:srgbClr val="F2F2F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Pentagon 13"/>
          <p:cNvSpPr>
            <a:spLocks noChangeAspect="1"/>
          </p:cNvSpPr>
          <p:nvPr userDrawn="1"/>
        </p:nvSpPr>
        <p:spPr>
          <a:xfrm>
            <a:off x="10624" y="0"/>
            <a:ext cx="2872114" cy="5148072"/>
          </a:xfrm>
          <a:prstGeom prst="homePlate">
            <a:avLst>
              <a:gd name="adj" fmla="val 36290"/>
            </a:avLst>
          </a:prstGeom>
          <a:solidFill>
            <a:srgbClr val="E8E8E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1228725"/>
            <a:ext cx="7772400" cy="1370882"/>
          </a:xfrm>
        </p:spPr>
        <p:txBody>
          <a:bodyPr lIns="0" tIns="0" rIns="0" bIns="0" anchor="b">
            <a:noAutofit/>
          </a:bodyPr>
          <a:lstStyle>
            <a:lvl1pPr algn="r">
              <a:defRPr sz="2800" b="0" i="0">
                <a:solidFill>
                  <a:srgbClr val="123E57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Title of the presentation</a:t>
            </a:r>
          </a:p>
        </p:txBody>
      </p:sp>
      <p:sp>
        <p:nvSpPr>
          <p:cNvPr id="11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85800" y="2674620"/>
            <a:ext cx="7772400" cy="514782"/>
          </a:xfrm>
        </p:spPr>
        <p:txBody>
          <a:bodyPr lIns="0" tIns="0" rIns="0" bIns="0" anchor="t">
            <a:noAutofit/>
          </a:bodyPr>
          <a:lstStyle>
            <a:lvl1pPr marL="0" indent="0" algn="r">
              <a:buNone/>
              <a:defRPr sz="1400" b="0" i="1" spc="100">
                <a:solidFill>
                  <a:schemeClr val="accent3"/>
                </a:solidFill>
                <a:latin typeface="Arial"/>
                <a:cs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Subtitle goes here </a:t>
            </a:r>
          </a:p>
        </p:txBody>
      </p:sp>
      <p:pic>
        <p:nvPicPr>
          <p:cNvPr id="12" name="Picture 11" descr="NCI-Logo-Color.png"/>
          <p:cNvPicPr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1" y="4282743"/>
            <a:ext cx="3993515" cy="381000"/>
          </a:xfrm>
          <a:prstGeom prst="rect">
            <a:avLst/>
          </a:prstGeom>
        </p:spPr>
      </p:pic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6400800" y="4297680"/>
            <a:ext cx="2286000" cy="356616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400" smtClean="0">
                <a:solidFill>
                  <a:srgbClr val="000000"/>
                </a:solidFill>
                <a:latin typeface="+mn-lt"/>
                <a:ea typeface="+mn-ea"/>
                <a:cs typeface="SapientSansRegular"/>
              </a:defRPr>
            </a:lvl1pPr>
          </a:lstStyle>
          <a:p>
            <a:pPr>
              <a:defRPr/>
            </a:pPr>
            <a:fld id="{646BEAE4-16B3-0744-BFCA-11CE0C224282}" type="datetime4">
              <a:rPr lang="en-US" smtClean="0"/>
              <a:t>April 13, 2018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46760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umn Right —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493776" y="311658"/>
            <a:ext cx="8165592" cy="317395"/>
          </a:xfrm>
        </p:spPr>
        <p:txBody>
          <a:bodyPr lIns="0" tIns="0" rIns="0" bIns="0" anchor="b">
            <a:noAutofit/>
          </a:bodyPr>
          <a:lstStyle>
            <a:lvl1pPr>
              <a:lnSpc>
                <a:spcPct val="90000"/>
              </a:lnSpc>
              <a:defRPr sz="2400" baseline="0">
                <a:solidFill>
                  <a:srgbClr val="123E57"/>
                </a:solidFill>
                <a:latin typeface="+mj-lt"/>
                <a:cs typeface="SapientSansBold"/>
              </a:defRPr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14" name="Text Box 14"/>
          <p:cNvSpPr txBox="1">
            <a:spLocks noChangeArrowheads="1"/>
          </p:cNvSpPr>
          <p:nvPr userDrawn="1"/>
        </p:nvSpPr>
        <p:spPr bwMode="auto">
          <a:xfrm>
            <a:off x="8647113" y="4864608"/>
            <a:ext cx="307975" cy="182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noAutofit/>
          </a:bodyPr>
          <a:lstStyle>
            <a:lvl1pPr defTabSz="912813"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  <a:cs typeface="ＭＳ Ｐゴシック" charset="0"/>
              </a:defRPr>
            </a:lvl1pPr>
            <a:lvl2pPr marL="37931725" indent="-37474525" defTabSz="912813"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2pPr>
            <a:lvl3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3pPr>
            <a:lvl4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4pPr>
            <a:lvl5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9pPr>
          </a:lstStyle>
          <a:p>
            <a:pPr algn="r" fontAlgn="auto">
              <a:lnSpc>
                <a:spcPct val="101000"/>
              </a:lnSpc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1000" b="1" dirty="0">
                <a:solidFill>
                  <a:srgbClr val="7F7F7F"/>
                </a:solidFill>
                <a:latin typeface="+mn-lt"/>
                <a:cs typeface="SapientSansRegular"/>
              </a:rPr>
              <a:t> </a:t>
            </a:r>
            <a:fld id="{4225D95B-3580-C74C-AC82-B8FCF626B418}" type="slidenum">
              <a:rPr lang="en-US" sz="1000" b="1" smtClean="0">
                <a:solidFill>
                  <a:srgbClr val="7F7F7F"/>
                </a:solidFill>
                <a:latin typeface="+mn-lt"/>
                <a:cs typeface="SapientSansRegular"/>
              </a:rPr>
              <a:pPr algn="r" fontAlgn="auto">
                <a:lnSpc>
                  <a:spcPct val="101000"/>
                </a:lnSpc>
                <a:spcBef>
                  <a:spcPct val="50000"/>
                </a:spcBef>
                <a:spcAft>
                  <a:spcPts val="0"/>
                </a:spcAft>
                <a:defRPr/>
              </a:pPr>
              <a:t>‹#›</a:t>
            </a:fld>
            <a:endParaRPr lang="en-US" sz="1000" b="1" dirty="0">
              <a:solidFill>
                <a:srgbClr val="7F7F7F"/>
              </a:solidFill>
              <a:latin typeface="+mn-lt"/>
              <a:cs typeface="SapientSansRegular"/>
            </a:endParaRPr>
          </a:p>
        </p:txBody>
      </p:sp>
      <p:pic>
        <p:nvPicPr>
          <p:cNvPr id="15" name="Picture 14" descr="NCI-Logo-Gray-Knock-NEW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4864608"/>
            <a:ext cx="1916888" cy="182880"/>
          </a:xfrm>
          <a:prstGeom prst="rect">
            <a:avLst/>
          </a:prstGeom>
        </p:spPr>
      </p:pic>
      <p:sp>
        <p:nvSpPr>
          <p:cNvPr id="6" name="Content Placeholder 2"/>
          <p:cNvSpPr>
            <a:spLocks noGrp="1"/>
          </p:cNvSpPr>
          <p:nvPr>
            <p:ph sz="quarter" idx="11"/>
          </p:nvPr>
        </p:nvSpPr>
        <p:spPr>
          <a:xfrm>
            <a:off x="4550981" y="1069975"/>
            <a:ext cx="4108387" cy="3600450"/>
          </a:xfrm>
        </p:spPr>
        <p:txBody>
          <a:bodyPr numCol="1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Content Placeholder 4"/>
          <p:cNvSpPr>
            <a:spLocks noGrp="1"/>
          </p:cNvSpPr>
          <p:nvPr>
            <p:ph sz="quarter" idx="12"/>
          </p:nvPr>
        </p:nvSpPr>
        <p:spPr>
          <a:xfrm>
            <a:off x="493776" y="1069975"/>
            <a:ext cx="3897313" cy="3600450"/>
          </a:xfrm>
        </p:spPr>
        <p:txBody>
          <a:bodyPr anchor="ctr"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032025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umn Right — No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493776" y="311658"/>
            <a:ext cx="8165592" cy="317395"/>
          </a:xfrm>
        </p:spPr>
        <p:txBody>
          <a:bodyPr lIns="0" tIns="0" rIns="0" bIns="0" anchor="b">
            <a:noAutofit/>
          </a:bodyPr>
          <a:lstStyle>
            <a:lvl1pPr>
              <a:lnSpc>
                <a:spcPct val="90000"/>
              </a:lnSpc>
              <a:defRPr sz="2400" baseline="0">
                <a:solidFill>
                  <a:srgbClr val="123E57"/>
                </a:solidFill>
                <a:latin typeface="+mj-lt"/>
                <a:cs typeface="SapientSansBold"/>
              </a:defRPr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14" name="Text Box 14"/>
          <p:cNvSpPr txBox="1">
            <a:spLocks noChangeArrowheads="1"/>
          </p:cNvSpPr>
          <p:nvPr userDrawn="1"/>
        </p:nvSpPr>
        <p:spPr bwMode="auto">
          <a:xfrm>
            <a:off x="8647113" y="4864608"/>
            <a:ext cx="307975" cy="182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noAutofit/>
          </a:bodyPr>
          <a:lstStyle>
            <a:lvl1pPr defTabSz="912813"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  <a:cs typeface="ＭＳ Ｐゴシック" charset="0"/>
              </a:defRPr>
            </a:lvl1pPr>
            <a:lvl2pPr marL="37931725" indent="-37474525" defTabSz="912813"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2pPr>
            <a:lvl3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3pPr>
            <a:lvl4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4pPr>
            <a:lvl5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9pPr>
          </a:lstStyle>
          <a:p>
            <a:pPr algn="r" fontAlgn="auto">
              <a:lnSpc>
                <a:spcPct val="101000"/>
              </a:lnSpc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1000" b="1" dirty="0">
                <a:solidFill>
                  <a:srgbClr val="7F7F7F"/>
                </a:solidFill>
                <a:latin typeface="+mn-lt"/>
                <a:cs typeface="SapientSansRegular"/>
              </a:rPr>
              <a:t> </a:t>
            </a:r>
            <a:fld id="{4225D95B-3580-C74C-AC82-B8FCF626B418}" type="slidenum">
              <a:rPr lang="en-US" sz="1000" b="1" smtClean="0">
                <a:solidFill>
                  <a:srgbClr val="7F7F7F"/>
                </a:solidFill>
                <a:latin typeface="+mn-lt"/>
                <a:cs typeface="SapientSansRegular"/>
              </a:rPr>
              <a:pPr algn="r" fontAlgn="auto">
                <a:lnSpc>
                  <a:spcPct val="101000"/>
                </a:lnSpc>
                <a:spcBef>
                  <a:spcPct val="50000"/>
                </a:spcBef>
                <a:spcAft>
                  <a:spcPts val="0"/>
                </a:spcAft>
                <a:defRPr/>
              </a:pPr>
              <a:t>‹#›</a:t>
            </a:fld>
            <a:endParaRPr lang="en-US" sz="1000" b="1" dirty="0">
              <a:solidFill>
                <a:srgbClr val="7F7F7F"/>
              </a:solidFill>
              <a:latin typeface="+mn-lt"/>
              <a:cs typeface="SapientSansRegular"/>
            </a:endParaRPr>
          </a:p>
        </p:txBody>
      </p:sp>
      <p:sp>
        <p:nvSpPr>
          <p:cNvPr id="5" name="Content Placeholder 2"/>
          <p:cNvSpPr>
            <a:spLocks noGrp="1"/>
          </p:cNvSpPr>
          <p:nvPr>
            <p:ph sz="quarter" idx="11"/>
          </p:nvPr>
        </p:nvSpPr>
        <p:spPr>
          <a:xfrm>
            <a:off x="4550981" y="1069975"/>
            <a:ext cx="4108387" cy="3600450"/>
          </a:xfrm>
        </p:spPr>
        <p:txBody>
          <a:bodyPr numCol="1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Content Placeholder 4"/>
          <p:cNvSpPr>
            <a:spLocks noGrp="1"/>
          </p:cNvSpPr>
          <p:nvPr>
            <p:ph sz="quarter" idx="12"/>
          </p:nvPr>
        </p:nvSpPr>
        <p:spPr>
          <a:xfrm>
            <a:off x="493776" y="1069975"/>
            <a:ext cx="3897313" cy="3600450"/>
          </a:xfrm>
        </p:spPr>
        <p:txBody>
          <a:bodyPr anchor="ctr"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7374701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 Graphic —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493776" y="311658"/>
            <a:ext cx="8165592" cy="317395"/>
          </a:xfrm>
        </p:spPr>
        <p:txBody>
          <a:bodyPr lIns="0" tIns="0" rIns="0" bIns="0" anchor="b">
            <a:noAutofit/>
          </a:bodyPr>
          <a:lstStyle>
            <a:lvl1pPr>
              <a:lnSpc>
                <a:spcPct val="90000"/>
              </a:lnSpc>
              <a:defRPr sz="2400" baseline="0">
                <a:solidFill>
                  <a:srgbClr val="123E57"/>
                </a:solidFill>
                <a:latin typeface="+mj-lt"/>
                <a:cs typeface="SapientSansBold"/>
              </a:defRPr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10" name="Text Box 14"/>
          <p:cNvSpPr txBox="1">
            <a:spLocks noChangeArrowheads="1"/>
          </p:cNvSpPr>
          <p:nvPr userDrawn="1"/>
        </p:nvSpPr>
        <p:spPr bwMode="auto">
          <a:xfrm>
            <a:off x="8647113" y="4864608"/>
            <a:ext cx="307975" cy="182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noAutofit/>
          </a:bodyPr>
          <a:lstStyle>
            <a:lvl1pPr defTabSz="912813"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  <a:cs typeface="ＭＳ Ｐゴシック" charset="0"/>
              </a:defRPr>
            </a:lvl1pPr>
            <a:lvl2pPr marL="37931725" indent="-37474525" defTabSz="912813"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2pPr>
            <a:lvl3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3pPr>
            <a:lvl4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4pPr>
            <a:lvl5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9pPr>
          </a:lstStyle>
          <a:p>
            <a:pPr algn="r" fontAlgn="auto">
              <a:lnSpc>
                <a:spcPct val="101000"/>
              </a:lnSpc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1000" b="1" dirty="0">
                <a:solidFill>
                  <a:srgbClr val="7F7F7F"/>
                </a:solidFill>
                <a:latin typeface="+mn-lt"/>
                <a:cs typeface="SapientSansRegular"/>
              </a:rPr>
              <a:t> </a:t>
            </a:r>
            <a:fld id="{4225D95B-3580-C74C-AC82-B8FCF626B418}" type="slidenum">
              <a:rPr lang="en-US" sz="1000" b="1" smtClean="0">
                <a:solidFill>
                  <a:srgbClr val="7F7F7F"/>
                </a:solidFill>
                <a:latin typeface="+mn-lt"/>
                <a:cs typeface="SapientSansRegular"/>
              </a:rPr>
              <a:pPr algn="r" fontAlgn="auto">
                <a:lnSpc>
                  <a:spcPct val="101000"/>
                </a:lnSpc>
                <a:spcBef>
                  <a:spcPct val="50000"/>
                </a:spcBef>
                <a:spcAft>
                  <a:spcPts val="0"/>
                </a:spcAft>
                <a:defRPr/>
              </a:pPr>
              <a:t>‹#›</a:t>
            </a:fld>
            <a:endParaRPr lang="en-US" sz="1000" b="1" dirty="0">
              <a:solidFill>
                <a:srgbClr val="7F7F7F"/>
              </a:solidFill>
              <a:latin typeface="+mn-lt"/>
              <a:cs typeface="SapientSansRegular"/>
            </a:endParaRPr>
          </a:p>
        </p:txBody>
      </p:sp>
      <p:pic>
        <p:nvPicPr>
          <p:cNvPr id="11" name="Picture 10" descr="NCI-Logo-Gray-Knock-NEW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4864608"/>
            <a:ext cx="1916888" cy="182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111481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 Graphic — No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493776" y="311658"/>
            <a:ext cx="8165592" cy="317395"/>
          </a:xfrm>
        </p:spPr>
        <p:txBody>
          <a:bodyPr lIns="0" tIns="0" rIns="0" bIns="0" anchor="b">
            <a:noAutofit/>
          </a:bodyPr>
          <a:lstStyle>
            <a:lvl1pPr>
              <a:lnSpc>
                <a:spcPct val="90000"/>
              </a:lnSpc>
              <a:defRPr sz="2400" baseline="0">
                <a:solidFill>
                  <a:srgbClr val="123E57"/>
                </a:solidFill>
                <a:latin typeface="+mj-lt"/>
                <a:cs typeface="SapientSansBold"/>
              </a:defRPr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10" name="Text Box 14"/>
          <p:cNvSpPr txBox="1">
            <a:spLocks noChangeArrowheads="1"/>
          </p:cNvSpPr>
          <p:nvPr userDrawn="1"/>
        </p:nvSpPr>
        <p:spPr bwMode="auto">
          <a:xfrm>
            <a:off x="8647113" y="4864608"/>
            <a:ext cx="307975" cy="182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noAutofit/>
          </a:bodyPr>
          <a:lstStyle>
            <a:lvl1pPr defTabSz="912813"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  <a:cs typeface="ＭＳ Ｐゴシック" charset="0"/>
              </a:defRPr>
            </a:lvl1pPr>
            <a:lvl2pPr marL="37931725" indent="-37474525" defTabSz="912813"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2pPr>
            <a:lvl3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3pPr>
            <a:lvl4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4pPr>
            <a:lvl5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9pPr>
          </a:lstStyle>
          <a:p>
            <a:pPr algn="r" fontAlgn="auto">
              <a:lnSpc>
                <a:spcPct val="101000"/>
              </a:lnSpc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1000" b="1" dirty="0">
                <a:solidFill>
                  <a:srgbClr val="7F7F7F"/>
                </a:solidFill>
                <a:latin typeface="+mn-lt"/>
                <a:cs typeface="SapientSansRegular"/>
              </a:rPr>
              <a:t> </a:t>
            </a:r>
            <a:fld id="{4225D95B-3580-C74C-AC82-B8FCF626B418}" type="slidenum">
              <a:rPr lang="en-US" sz="1000" b="1" smtClean="0">
                <a:solidFill>
                  <a:srgbClr val="7F7F7F"/>
                </a:solidFill>
                <a:latin typeface="+mn-lt"/>
                <a:cs typeface="SapientSansRegular"/>
              </a:rPr>
              <a:pPr algn="r" fontAlgn="auto">
                <a:lnSpc>
                  <a:spcPct val="101000"/>
                </a:lnSpc>
                <a:spcBef>
                  <a:spcPct val="50000"/>
                </a:spcBef>
                <a:spcAft>
                  <a:spcPts val="0"/>
                </a:spcAft>
                <a:defRPr/>
              </a:pPr>
              <a:t>‹#›</a:t>
            </a:fld>
            <a:endParaRPr lang="en-US" sz="1000" b="1" dirty="0">
              <a:solidFill>
                <a:srgbClr val="7F7F7F"/>
              </a:solidFill>
              <a:latin typeface="+mn-lt"/>
              <a:cs typeface="SapientSansRegular"/>
            </a:endParaRPr>
          </a:p>
        </p:txBody>
      </p:sp>
    </p:spTree>
    <p:extLst>
      <p:ext uri="{BB962C8B-B14F-4D97-AF65-F5344CB8AC3E}">
        <p14:creationId xmlns:p14="http://schemas.microsoft.com/office/powerpoint/2010/main" val="111776274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—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Box 14"/>
          <p:cNvSpPr txBox="1">
            <a:spLocks noChangeArrowheads="1"/>
          </p:cNvSpPr>
          <p:nvPr userDrawn="1"/>
        </p:nvSpPr>
        <p:spPr bwMode="auto">
          <a:xfrm>
            <a:off x="8647113" y="4864608"/>
            <a:ext cx="307975" cy="182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noAutofit/>
          </a:bodyPr>
          <a:lstStyle>
            <a:lvl1pPr defTabSz="912813"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  <a:cs typeface="ＭＳ Ｐゴシック" charset="0"/>
              </a:defRPr>
            </a:lvl1pPr>
            <a:lvl2pPr marL="37931725" indent="-37474525" defTabSz="912813"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2pPr>
            <a:lvl3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3pPr>
            <a:lvl4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4pPr>
            <a:lvl5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9pPr>
          </a:lstStyle>
          <a:p>
            <a:pPr algn="r" fontAlgn="auto">
              <a:lnSpc>
                <a:spcPct val="101000"/>
              </a:lnSpc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1000" b="1" dirty="0">
                <a:solidFill>
                  <a:srgbClr val="7F7F7F"/>
                </a:solidFill>
                <a:latin typeface="+mn-lt"/>
                <a:cs typeface="SapientSansRegular"/>
              </a:rPr>
              <a:t> </a:t>
            </a:r>
            <a:fld id="{4225D95B-3580-C74C-AC82-B8FCF626B418}" type="slidenum">
              <a:rPr lang="en-US" sz="1000" b="1" smtClean="0">
                <a:solidFill>
                  <a:srgbClr val="7F7F7F"/>
                </a:solidFill>
                <a:latin typeface="+mn-lt"/>
                <a:cs typeface="SapientSansRegular"/>
              </a:rPr>
              <a:pPr algn="r" fontAlgn="auto">
                <a:lnSpc>
                  <a:spcPct val="101000"/>
                </a:lnSpc>
                <a:spcBef>
                  <a:spcPct val="50000"/>
                </a:spcBef>
                <a:spcAft>
                  <a:spcPts val="0"/>
                </a:spcAft>
                <a:defRPr/>
              </a:pPr>
              <a:t>‹#›</a:t>
            </a:fld>
            <a:endParaRPr lang="en-US" sz="1000" b="1" dirty="0">
              <a:solidFill>
                <a:srgbClr val="7F7F7F"/>
              </a:solidFill>
              <a:latin typeface="+mn-lt"/>
              <a:cs typeface="SapientSansRegular"/>
            </a:endParaRPr>
          </a:p>
        </p:txBody>
      </p:sp>
      <p:pic>
        <p:nvPicPr>
          <p:cNvPr id="12" name="Picture 11" descr="NCI-Logo-Gray-Knock-NEW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4864608"/>
            <a:ext cx="1916888" cy="182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095754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— No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14"/>
          <p:cNvSpPr txBox="1">
            <a:spLocks noChangeArrowheads="1"/>
          </p:cNvSpPr>
          <p:nvPr userDrawn="1"/>
        </p:nvSpPr>
        <p:spPr bwMode="auto">
          <a:xfrm>
            <a:off x="8647113" y="4864608"/>
            <a:ext cx="307975" cy="182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noAutofit/>
          </a:bodyPr>
          <a:lstStyle>
            <a:lvl1pPr defTabSz="912813"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  <a:cs typeface="ＭＳ Ｐゴシック" charset="0"/>
              </a:defRPr>
            </a:lvl1pPr>
            <a:lvl2pPr marL="37931725" indent="-37474525" defTabSz="912813"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2pPr>
            <a:lvl3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3pPr>
            <a:lvl4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4pPr>
            <a:lvl5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9pPr>
          </a:lstStyle>
          <a:p>
            <a:pPr algn="r" fontAlgn="auto">
              <a:lnSpc>
                <a:spcPct val="101000"/>
              </a:lnSpc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1000" b="1" dirty="0">
                <a:solidFill>
                  <a:srgbClr val="7F7F7F"/>
                </a:solidFill>
                <a:latin typeface="+mn-lt"/>
                <a:cs typeface="SapientSansRegular"/>
              </a:rPr>
              <a:t> </a:t>
            </a:r>
            <a:fld id="{4225D95B-3580-C74C-AC82-B8FCF626B418}" type="slidenum">
              <a:rPr lang="en-US" sz="1000" b="1" smtClean="0">
                <a:solidFill>
                  <a:srgbClr val="7F7F7F"/>
                </a:solidFill>
                <a:latin typeface="+mn-lt"/>
                <a:cs typeface="SapientSansRegular"/>
              </a:rPr>
              <a:pPr algn="r" fontAlgn="auto">
                <a:lnSpc>
                  <a:spcPct val="101000"/>
                </a:lnSpc>
                <a:spcBef>
                  <a:spcPct val="50000"/>
                </a:spcBef>
                <a:spcAft>
                  <a:spcPts val="0"/>
                </a:spcAft>
                <a:defRPr/>
              </a:pPr>
              <a:t>‹#›</a:t>
            </a:fld>
            <a:endParaRPr lang="en-US" sz="1000" b="1" dirty="0">
              <a:solidFill>
                <a:srgbClr val="7F7F7F"/>
              </a:solidFill>
              <a:latin typeface="+mn-lt"/>
              <a:cs typeface="SapientSansRegular"/>
            </a:endParaRPr>
          </a:p>
        </p:txBody>
      </p:sp>
    </p:spTree>
    <p:extLst>
      <p:ext uri="{BB962C8B-B14F-4D97-AF65-F5344CB8AC3E}">
        <p14:creationId xmlns:p14="http://schemas.microsoft.com/office/powerpoint/2010/main" val="380721987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ck Cover Whi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entagon 9"/>
          <p:cNvSpPr/>
          <p:nvPr userDrawn="1"/>
        </p:nvSpPr>
        <p:spPr>
          <a:xfrm>
            <a:off x="0" y="0"/>
            <a:ext cx="8458198" cy="5143500"/>
          </a:xfrm>
          <a:prstGeom prst="homePlate">
            <a:avLst>
              <a:gd name="adj" fmla="val 20935"/>
            </a:avLst>
          </a:prstGeom>
          <a:solidFill>
            <a:srgbClr val="F2F2F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Pentagon 10"/>
          <p:cNvSpPr/>
          <p:nvPr userDrawn="1"/>
        </p:nvSpPr>
        <p:spPr>
          <a:xfrm>
            <a:off x="0" y="0"/>
            <a:ext cx="7289798" cy="5143500"/>
          </a:xfrm>
          <a:prstGeom prst="homePlate">
            <a:avLst>
              <a:gd name="adj" fmla="val 20935"/>
            </a:avLst>
          </a:prstGeom>
          <a:solidFill>
            <a:srgbClr val="E8E8E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1"/>
          <p:cNvGrpSpPr>
            <a:grpSpLocks noChangeAspect="1"/>
          </p:cNvGrpSpPr>
          <p:nvPr userDrawn="1"/>
        </p:nvGrpSpPr>
        <p:grpSpPr>
          <a:xfrm>
            <a:off x="2990088" y="2148840"/>
            <a:ext cx="3163776" cy="813435"/>
            <a:chOff x="2333626" y="1990725"/>
            <a:chExt cx="4519680" cy="1162050"/>
          </a:xfrm>
        </p:grpSpPr>
        <p:pic>
          <p:nvPicPr>
            <p:cNvPr id="3" name="Picture 2" descr="4_hhs_logo_gray.png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33626" y="1990725"/>
              <a:ext cx="1162050" cy="1162050"/>
            </a:xfrm>
            <a:prstGeom prst="rect">
              <a:avLst/>
            </a:prstGeom>
          </p:spPr>
        </p:pic>
        <p:pic>
          <p:nvPicPr>
            <p:cNvPr id="6" name="Picture 5" descr="NCI-Logo-Stack-Color.png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33805" y="2133600"/>
              <a:ext cx="3119501" cy="852170"/>
            </a:xfrm>
            <a:prstGeom prst="rect">
              <a:avLst/>
            </a:prstGeom>
          </p:spPr>
        </p:pic>
      </p:grpSp>
      <p:sp>
        <p:nvSpPr>
          <p:cNvPr id="7" name="TextBox 13"/>
          <p:cNvSpPr txBox="1">
            <a:spLocks noChangeArrowheads="1"/>
          </p:cNvSpPr>
          <p:nvPr userDrawn="1"/>
        </p:nvSpPr>
        <p:spPr bwMode="auto">
          <a:xfrm>
            <a:off x="1996889" y="4356100"/>
            <a:ext cx="5186736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600" b="1" dirty="0" err="1">
                <a:solidFill>
                  <a:srgbClr val="606060"/>
                </a:solidFill>
                <a:latin typeface="Arial" charset="0"/>
              </a:rPr>
              <a:t>www.cancer.gov</a:t>
            </a:r>
            <a:r>
              <a:rPr lang="en-US" sz="1600" b="1" dirty="0">
                <a:solidFill>
                  <a:srgbClr val="606060"/>
                </a:solidFill>
                <a:latin typeface="Arial" charset="0"/>
              </a:rPr>
              <a:t>                 </a:t>
            </a:r>
            <a:r>
              <a:rPr lang="en-US" sz="1600" b="1" dirty="0" err="1">
                <a:solidFill>
                  <a:srgbClr val="606060"/>
                </a:solidFill>
                <a:latin typeface="Arial" charset="0"/>
              </a:rPr>
              <a:t>www.cancer.gov</a:t>
            </a:r>
            <a:r>
              <a:rPr lang="en-US" sz="1600" b="1" dirty="0">
                <a:solidFill>
                  <a:srgbClr val="606060"/>
                </a:solidFill>
                <a:latin typeface="Arial" charset="0"/>
              </a:rPr>
              <a:t>/</a:t>
            </a:r>
            <a:r>
              <a:rPr lang="en-US" sz="1600" b="1" dirty="0" err="1">
                <a:solidFill>
                  <a:srgbClr val="606060"/>
                </a:solidFill>
                <a:latin typeface="Arial" charset="0"/>
              </a:rPr>
              <a:t>espanol</a:t>
            </a:r>
            <a:endParaRPr lang="en-US" sz="1600" b="1" dirty="0">
              <a:solidFill>
                <a:srgbClr val="60606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701215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y Title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entagon 10"/>
          <p:cNvSpPr>
            <a:spLocks noChangeAspect="1"/>
          </p:cNvSpPr>
          <p:nvPr userDrawn="1"/>
        </p:nvSpPr>
        <p:spPr>
          <a:xfrm>
            <a:off x="1166486" y="0"/>
            <a:ext cx="2872114" cy="5148072"/>
          </a:xfrm>
          <a:prstGeom prst="homePlate">
            <a:avLst>
              <a:gd name="adj" fmla="val 36290"/>
            </a:avLst>
          </a:prstGeom>
          <a:solidFill>
            <a:srgbClr val="56565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Pentagon 14"/>
          <p:cNvSpPr>
            <a:spLocks noChangeAspect="1"/>
          </p:cNvSpPr>
          <p:nvPr userDrawn="1"/>
        </p:nvSpPr>
        <p:spPr>
          <a:xfrm>
            <a:off x="0" y="0"/>
            <a:ext cx="2872114" cy="5148072"/>
          </a:xfrm>
          <a:prstGeom prst="homePlate">
            <a:avLst>
              <a:gd name="adj" fmla="val 36290"/>
            </a:avLst>
          </a:prstGeom>
          <a:solidFill>
            <a:srgbClr val="4C4C4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 userDrawn="1"/>
        </p:nvSpPr>
        <p:spPr>
          <a:xfrm flipV="1">
            <a:off x="0" y="3776472"/>
            <a:ext cx="9144000" cy="1371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1228725"/>
            <a:ext cx="7772400" cy="1370882"/>
          </a:xfrm>
        </p:spPr>
        <p:txBody>
          <a:bodyPr lIns="0" tIns="0" rIns="0" bIns="0" anchor="b">
            <a:noAutofit/>
          </a:bodyPr>
          <a:lstStyle>
            <a:lvl1pPr algn="r">
              <a:defRPr sz="2800" b="0" i="0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Title of the presentation</a:t>
            </a:r>
          </a:p>
        </p:txBody>
      </p:sp>
      <p:sp>
        <p:nvSpPr>
          <p:cNvPr id="18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85800" y="2674620"/>
            <a:ext cx="7772400" cy="514782"/>
          </a:xfrm>
        </p:spPr>
        <p:txBody>
          <a:bodyPr lIns="0" tIns="0" rIns="0" bIns="0" anchor="t">
            <a:noAutofit/>
          </a:bodyPr>
          <a:lstStyle>
            <a:lvl1pPr marL="0" indent="0" algn="r">
              <a:buNone/>
              <a:defRPr sz="1400" b="0" i="1" spc="100">
                <a:solidFill>
                  <a:schemeClr val="bg1"/>
                </a:solidFill>
                <a:latin typeface="Arial"/>
                <a:cs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Subtitle goes here </a:t>
            </a:r>
          </a:p>
        </p:txBody>
      </p:sp>
      <p:pic>
        <p:nvPicPr>
          <p:cNvPr id="10" name="Picture 9" descr="NCI-Logo-Color.png"/>
          <p:cNvPicPr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1" y="4282743"/>
            <a:ext cx="3993515" cy="381000"/>
          </a:xfrm>
          <a:prstGeom prst="rect">
            <a:avLst/>
          </a:prstGeom>
        </p:spPr>
      </p:pic>
      <p:sp>
        <p:nvSpPr>
          <p:cNvPr id="9" name="Date Placeholder 3"/>
          <p:cNvSpPr>
            <a:spLocks noGrp="1"/>
          </p:cNvSpPr>
          <p:nvPr>
            <p:ph type="dt" sz="half" idx="2"/>
          </p:nvPr>
        </p:nvSpPr>
        <p:spPr>
          <a:xfrm>
            <a:off x="6400800" y="4294717"/>
            <a:ext cx="2286000" cy="356616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400" smtClean="0">
                <a:solidFill>
                  <a:srgbClr val="000000"/>
                </a:solidFill>
                <a:latin typeface="+mn-lt"/>
                <a:ea typeface="+mn-ea"/>
                <a:cs typeface="SapientSansRegular"/>
              </a:defRPr>
            </a:lvl1pPr>
          </a:lstStyle>
          <a:p>
            <a:pPr>
              <a:defRPr/>
            </a:pPr>
            <a:r>
              <a:rPr lang="en-US" dirty="0"/>
              <a:t>INSERT DATE</a:t>
            </a:r>
          </a:p>
        </p:txBody>
      </p:sp>
    </p:spTree>
    <p:extLst>
      <p:ext uri="{BB962C8B-B14F-4D97-AF65-F5344CB8AC3E}">
        <p14:creationId xmlns:p14="http://schemas.microsoft.com/office/powerpoint/2010/main" val="152873328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with Sub-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entagon 11"/>
          <p:cNvSpPr>
            <a:spLocks noChangeAspect="1"/>
          </p:cNvSpPr>
          <p:nvPr userDrawn="1"/>
        </p:nvSpPr>
        <p:spPr>
          <a:xfrm>
            <a:off x="1177110" y="0"/>
            <a:ext cx="2872114" cy="5148072"/>
          </a:xfrm>
          <a:prstGeom prst="homePlate">
            <a:avLst>
              <a:gd name="adj" fmla="val 36290"/>
            </a:avLst>
          </a:prstGeom>
          <a:solidFill>
            <a:srgbClr val="F2F2F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Pentagon 12"/>
          <p:cNvSpPr>
            <a:spLocks noChangeAspect="1"/>
          </p:cNvSpPr>
          <p:nvPr userDrawn="1"/>
        </p:nvSpPr>
        <p:spPr>
          <a:xfrm>
            <a:off x="10624" y="0"/>
            <a:ext cx="2872114" cy="5148072"/>
          </a:xfrm>
          <a:prstGeom prst="homePlate">
            <a:avLst>
              <a:gd name="adj" fmla="val 36290"/>
            </a:avLst>
          </a:prstGeom>
          <a:solidFill>
            <a:srgbClr val="E8E8E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493776" y="1371600"/>
            <a:ext cx="3017520" cy="1371600"/>
          </a:xfrm>
        </p:spPr>
        <p:txBody>
          <a:bodyPr lIns="0" tIns="0" rIns="0" bIns="0" anchor="b">
            <a:noAutofit/>
          </a:bodyPr>
          <a:lstStyle>
            <a:lvl1pPr algn="r">
              <a:lnSpc>
                <a:spcPct val="90000"/>
              </a:lnSpc>
              <a:defRPr sz="2400">
                <a:solidFill>
                  <a:srgbClr val="123E57"/>
                </a:solidFill>
                <a:latin typeface="+mj-lt"/>
                <a:cs typeface="SapientSansBold"/>
              </a:defRPr>
            </a:lvl1pPr>
          </a:lstStyle>
          <a:p>
            <a:r>
              <a:rPr lang="en-US" dirty="0"/>
              <a:t>Agenda</a:t>
            </a:r>
          </a:p>
        </p:txBody>
      </p:sp>
      <p:sp>
        <p:nvSpPr>
          <p:cNvPr id="7" name="Text Box 14"/>
          <p:cNvSpPr txBox="1">
            <a:spLocks noChangeArrowheads="1"/>
          </p:cNvSpPr>
          <p:nvPr userDrawn="1"/>
        </p:nvSpPr>
        <p:spPr bwMode="auto">
          <a:xfrm>
            <a:off x="8647113" y="4864608"/>
            <a:ext cx="307975" cy="182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noAutofit/>
          </a:bodyPr>
          <a:lstStyle>
            <a:lvl1pPr defTabSz="912813"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  <a:cs typeface="ＭＳ Ｐゴシック" charset="0"/>
              </a:defRPr>
            </a:lvl1pPr>
            <a:lvl2pPr marL="37931725" indent="-37474525" defTabSz="912813"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2pPr>
            <a:lvl3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3pPr>
            <a:lvl4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4pPr>
            <a:lvl5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9pPr>
          </a:lstStyle>
          <a:p>
            <a:pPr algn="r" fontAlgn="auto">
              <a:lnSpc>
                <a:spcPct val="101000"/>
              </a:lnSpc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1000" b="1" dirty="0">
                <a:solidFill>
                  <a:srgbClr val="7F7F7F"/>
                </a:solidFill>
                <a:latin typeface="+mn-lt"/>
                <a:cs typeface="SapientSansRegular"/>
              </a:rPr>
              <a:t> </a:t>
            </a:r>
            <a:fld id="{4225D95B-3580-C74C-AC82-B8FCF626B418}" type="slidenum">
              <a:rPr lang="en-US" sz="1000" b="1" smtClean="0">
                <a:solidFill>
                  <a:srgbClr val="7F7F7F"/>
                </a:solidFill>
                <a:latin typeface="+mn-lt"/>
                <a:cs typeface="SapientSansRegular"/>
              </a:rPr>
              <a:pPr algn="r" fontAlgn="auto">
                <a:lnSpc>
                  <a:spcPct val="101000"/>
                </a:lnSpc>
                <a:spcBef>
                  <a:spcPct val="50000"/>
                </a:spcBef>
                <a:spcAft>
                  <a:spcPts val="0"/>
                </a:spcAft>
                <a:defRPr/>
              </a:pPr>
              <a:t>‹#›</a:t>
            </a:fld>
            <a:endParaRPr lang="en-US" sz="1000" b="1" dirty="0">
              <a:solidFill>
                <a:srgbClr val="7F7F7F"/>
              </a:solidFill>
              <a:latin typeface="+mn-lt"/>
              <a:cs typeface="SapientSansRegular"/>
            </a:endParaRPr>
          </a:p>
        </p:txBody>
      </p:sp>
      <p:pic>
        <p:nvPicPr>
          <p:cNvPr id="9" name="Picture 8" descr="NCI-Logo-Gray-Knock-NEW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4864608"/>
            <a:ext cx="1916888" cy="182880"/>
          </a:xfrm>
          <a:prstGeom prst="rect">
            <a:avLst/>
          </a:prstGeom>
        </p:spPr>
      </p:pic>
      <p:sp>
        <p:nvSpPr>
          <p:cNvPr id="11" name="Text Placeholder 12"/>
          <p:cNvSpPr>
            <a:spLocks noGrp="1"/>
          </p:cNvSpPr>
          <p:nvPr>
            <p:ph type="body" sz="quarter" idx="11" hasCustomPrompt="1"/>
          </p:nvPr>
        </p:nvSpPr>
        <p:spPr>
          <a:xfrm>
            <a:off x="4334256" y="0"/>
            <a:ext cx="4297680" cy="5148072"/>
          </a:xfrm>
        </p:spPr>
        <p:txBody>
          <a:bodyPr anchor="ctr">
            <a:noAutofit/>
          </a:bodyPr>
          <a:lstStyle>
            <a:lvl1pPr marL="457200" marR="0" indent="-4572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chemeClr val="accent1"/>
              </a:buClr>
              <a:buSzTx/>
              <a:buFont typeface="+mj-lt"/>
              <a:buAutoNum type="arabicPeriod"/>
              <a:tabLst/>
              <a:defRPr i="1">
                <a:solidFill>
                  <a:srgbClr val="000000"/>
                </a:solidFill>
              </a:defRPr>
            </a:lvl1pPr>
            <a:lvl2pPr marL="685800" marR="0" indent="-2286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chemeClr val="accent1"/>
              </a:buClr>
              <a:buSzTx/>
              <a:buFont typeface="Wingdings" charset="2"/>
              <a:buChar char="§"/>
              <a:tabLst/>
              <a:defRPr lang="en-US" sz="1900" i="1" kern="1200" baseline="0" dirty="0" smtClean="0">
                <a:solidFill>
                  <a:srgbClr val="000000"/>
                </a:solidFill>
                <a:latin typeface="+mn-lt"/>
                <a:ea typeface="ＭＳ Ｐゴシック" charset="0"/>
                <a:cs typeface="SapientCentroSlab-Light"/>
              </a:defRPr>
            </a:lvl2pPr>
          </a:lstStyle>
          <a:p>
            <a:r>
              <a:rPr lang="en-US" dirty="0"/>
              <a:t>Agenda Item 1</a:t>
            </a:r>
          </a:p>
          <a:p>
            <a:pPr lvl="1"/>
            <a:r>
              <a:rPr lang="en-US" dirty="0"/>
              <a:t>Agenda Item 1a</a:t>
            </a:r>
          </a:p>
          <a:p>
            <a:pPr lvl="1"/>
            <a:r>
              <a:rPr lang="en-US" dirty="0"/>
              <a:t>Agenda Item 1b</a:t>
            </a:r>
          </a:p>
          <a:p>
            <a:r>
              <a:rPr lang="en-US" dirty="0"/>
              <a:t>Agenda Item 2</a:t>
            </a:r>
          </a:p>
          <a:p>
            <a:pPr lvl="1"/>
            <a:r>
              <a:rPr lang="en-US" dirty="0"/>
              <a:t>Agenda Item 2a</a:t>
            </a:r>
          </a:p>
          <a:p>
            <a:pPr lvl="1"/>
            <a:r>
              <a:rPr lang="en-US" dirty="0"/>
              <a:t>Agenda Item 2b</a:t>
            </a:r>
          </a:p>
          <a:p>
            <a:r>
              <a:rPr lang="en-US" dirty="0"/>
              <a:t>Agenda Item 3</a:t>
            </a:r>
          </a:p>
          <a:p>
            <a:pPr marL="685800" marR="0" lvl="1" indent="-2286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chemeClr val="accent1"/>
              </a:buClr>
              <a:buSzTx/>
              <a:buFont typeface="Wingdings" charset="2"/>
              <a:buChar char="§"/>
              <a:tabLst/>
              <a:defRPr/>
            </a:pPr>
            <a:r>
              <a:rPr lang="en-US" dirty="0"/>
              <a:t>Agenda Item 3a</a:t>
            </a:r>
          </a:p>
          <a:p>
            <a:pPr marL="685800" marR="0" lvl="1" indent="-2286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chemeClr val="accent1"/>
              </a:buClr>
              <a:buSzTx/>
              <a:buFont typeface="Wingdings" charset="2"/>
              <a:buChar char="§"/>
              <a:tabLst/>
              <a:defRPr/>
            </a:pPr>
            <a:r>
              <a:rPr lang="en-US" dirty="0"/>
              <a:t>Agenda Item 3b</a:t>
            </a:r>
          </a:p>
        </p:txBody>
      </p:sp>
    </p:spTree>
    <p:extLst>
      <p:ext uri="{BB962C8B-B14F-4D97-AF65-F5344CB8AC3E}">
        <p14:creationId xmlns:p14="http://schemas.microsoft.com/office/powerpoint/2010/main" val="32762135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y Section Brea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entagon 7"/>
          <p:cNvSpPr/>
          <p:nvPr userDrawn="1"/>
        </p:nvSpPr>
        <p:spPr>
          <a:xfrm>
            <a:off x="1" y="0"/>
            <a:ext cx="8458198" cy="5143500"/>
          </a:xfrm>
          <a:prstGeom prst="homePlate">
            <a:avLst>
              <a:gd name="adj" fmla="val 20935"/>
            </a:avLst>
          </a:prstGeom>
          <a:solidFill>
            <a:srgbClr val="56565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Pentagon 8"/>
          <p:cNvSpPr/>
          <p:nvPr userDrawn="1"/>
        </p:nvSpPr>
        <p:spPr>
          <a:xfrm>
            <a:off x="1" y="0"/>
            <a:ext cx="7289798" cy="5143500"/>
          </a:xfrm>
          <a:prstGeom prst="homePlate">
            <a:avLst>
              <a:gd name="adj" fmla="val 20935"/>
            </a:avLst>
          </a:prstGeom>
          <a:solidFill>
            <a:srgbClr val="4C4C4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1"/>
          <p:cNvSpPr>
            <a:spLocks noGrp="1"/>
          </p:cNvSpPr>
          <p:nvPr>
            <p:ph type="ctrTitle" hasCustomPrompt="1"/>
          </p:nvPr>
        </p:nvSpPr>
        <p:spPr>
          <a:xfrm>
            <a:off x="3429000" y="1817370"/>
            <a:ext cx="5029199" cy="1371600"/>
          </a:xfrm>
        </p:spPr>
        <p:txBody>
          <a:bodyPr lIns="0" tIns="0" rIns="0" bIns="0" anchor="b">
            <a:noAutofit/>
          </a:bodyPr>
          <a:lstStyle>
            <a:lvl1pPr algn="r">
              <a:defRPr sz="2800" spc="-80">
                <a:solidFill>
                  <a:schemeClr val="bg1"/>
                </a:solidFill>
                <a:latin typeface="+mj-lt"/>
                <a:cs typeface="SapientSansBold"/>
              </a:defRPr>
            </a:lvl1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10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428999" y="3257550"/>
            <a:ext cx="5022892" cy="514350"/>
          </a:xfrm>
        </p:spPr>
        <p:txBody>
          <a:bodyPr lIns="0" tIns="0" rIns="0" bIns="0">
            <a:noAutofit/>
          </a:bodyPr>
          <a:lstStyle>
            <a:lvl1pPr marL="0" indent="0" algn="r">
              <a:buNone/>
              <a:defRPr sz="1400" b="0" i="1" spc="100">
                <a:solidFill>
                  <a:srgbClr val="FFFFFF"/>
                </a:solidFill>
                <a:latin typeface="+mn-lt"/>
                <a:cs typeface="SapientCentroSlab-Ligh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Subtitle goes here</a:t>
            </a:r>
          </a:p>
        </p:txBody>
      </p:sp>
      <p:sp>
        <p:nvSpPr>
          <p:cNvPr id="7" name="Text Box 14"/>
          <p:cNvSpPr txBox="1">
            <a:spLocks noChangeArrowheads="1"/>
          </p:cNvSpPr>
          <p:nvPr userDrawn="1"/>
        </p:nvSpPr>
        <p:spPr bwMode="auto">
          <a:xfrm>
            <a:off x="8647113" y="4864608"/>
            <a:ext cx="307975" cy="182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noAutofit/>
          </a:bodyPr>
          <a:lstStyle>
            <a:lvl1pPr defTabSz="912813"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  <a:cs typeface="ＭＳ Ｐゴシック" charset="0"/>
              </a:defRPr>
            </a:lvl1pPr>
            <a:lvl2pPr marL="37931725" indent="-37474525" defTabSz="912813"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2pPr>
            <a:lvl3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3pPr>
            <a:lvl4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4pPr>
            <a:lvl5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9pPr>
          </a:lstStyle>
          <a:p>
            <a:pPr algn="r" fontAlgn="auto">
              <a:lnSpc>
                <a:spcPct val="101000"/>
              </a:lnSpc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1000" b="1" dirty="0">
                <a:solidFill>
                  <a:srgbClr val="FFFFFF"/>
                </a:solidFill>
                <a:latin typeface="+mn-lt"/>
                <a:cs typeface="SapientSansRegular"/>
              </a:rPr>
              <a:t> </a:t>
            </a:r>
            <a:fld id="{4225D95B-3580-C74C-AC82-B8FCF626B418}" type="slidenum">
              <a:rPr lang="en-US" sz="1000" b="1" smtClean="0">
                <a:solidFill>
                  <a:srgbClr val="FFFFFF"/>
                </a:solidFill>
                <a:latin typeface="+mn-lt"/>
                <a:cs typeface="SapientSansRegular"/>
              </a:rPr>
              <a:pPr algn="r" fontAlgn="auto">
                <a:lnSpc>
                  <a:spcPct val="101000"/>
                </a:lnSpc>
                <a:spcBef>
                  <a:spcPct val="50000"/>
                </a:spcBef>
                <a:spcAft>
                  <a:spcPts val="0"/>
                </a:spcAft>
                <a:defRPr/>
              </a:pPr>
              <a:t>‹#›</a:t>
            </a:fld>
            <a:endParaRPr lang="en-US" sz="1000" b="1" dirty="0">
              <a:solidFill>
                <a:srgbClr val="FFFFFF"/>
              </a:solidFill>
              <a:latin typeface="+mn-lt"/>
              <a:cs typeface="SapientSansRegular"/>
            </a:endParaRPr>
          </a:p>
        </p:txBody>
      </p:sp>
      <p:pic>
        <p:nvPicPr>
          <p:cNvPr id="12" name="Picture 11" descr="NCI-Logo-White-Knock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1" y="4864608"/>
            <a:ext cx="1916887" cy="182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55632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with Sub-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entagon 11"/>
          <p:cNvSpPr>
            <a:spLocks noChangeAspect="1"/>
          </p:cNvSpPr>
          <p:nvPr userDrawn="1"/>
        </p:nvSpPr>
        <p:spPr>
          <a:xfrm>
            <a:off x="1177110" y="0"/>
            <a:ext cx="2872114" cy="5148072"/>
          </a:xfrm>
          <a:prstGeom prst="homePlate">
            <a:avLst>
              <a:gd name="adj" fmla="val 36290"/>
            </a:avLst>
          </a:prstGeom>
          <a:solidFill>
            <a:srgbClr val="F2F2F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Pentagon 12"/>
          <p:cNvSpPr>
            <a:spLocks noChangeAspect="1"/>
          </p:cNvSpPr>
          <p:nvPr userDrawn="1"/>
        </p:nvSpPr>
        <p:spPr>
          <a:xfrm>
            <a:off x="10624" y="0"/>
            <a:ext cx="2872114" cy="5148072"/>
          </a:xfrm>
          <a:prstGeom prst="homePlate">
            <a:avLst>
              <a:gd name="adj" fmla="val 36290"/>
            </a:avLst>
          </a:prstGeom>
          <a:solidFill>
            <a:srgbClr val="E8E8E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493776" y="1371600"/>
            <a:ext cx="3017520" cy="1371600"/>
          </a:xfrm>
        </p:spPr>
        <p:txBody>
          <a:bodyPr lIns="0" tIns="0" rIns="0" bIns="0" anchor="b">
            <a:noAutofit/>
          </a:bodyPr>
          <a:lstStyle>
            <a:lvl1pPr algn="r">
              <a:lnSpc>
                <a:spcPct val="90000"/>
              </a:lnSpc>
              <a:defRPr sz="2400">
                <a:solidFill>
                  <a:srgbClr val="123E57"/>
                </a:solidFill>
                <a:latin typeface="+mj-lt"/>
                <a:cs typeface="SapientSansBold"/>
              </a:defRPr>
            </a:lvl1pPr>
          </a:lstStyle>
          <a:p>
            <a:r>
              <a:rPr lang="en-US" dirty="0"/>
              <a:t>Agenda</a:t>
            </a:r>
          </a:p>
        </p:txBody>
      </p:sp>
      <p:sp>
        <p:nvSpPr>
          <p:cNvPr id="7" name="Text Box 14"/>
          <p:cNvSpPr txBox="1">
            <a:spLocks noChangeArrowheads="1"/>
          </p:cNvSpPr>
          <p:nvPr userDrawn="1"/>
        </p:nvSpPr>
        <p:spPr bwMode="auto">
          <a:xfrm>
            <a:off x="8647113" y="4864608"/>
            <a:ext cx="307975" cy="182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noAutofit/>
          </a:bodyPr>
          <a:lstStyle>
            <a:lvl1pPr defTabSz="912813"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  <a:cs typeface="ＭＳ Ｐゴシック" charset="0"/>
              </a:defRPr>
            </a:lvl1pPr>
            <a:lvl2pPr marL="37931725" indent="-37474525" defTabSz="912813"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2pPr>
            <a:lvl3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3pPr>
            <a:lvl4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4pPr>
            <a:lvl5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9pPr>
          </a:lstStyle>
          <a:p>
            <a:pPr algn="r" fontAlgn="auto">
              <a:lnSpc>
                <a:spcPct val="101000"/>
              </a:lnSpc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1000" b="1" dirty="0">
                <a:solidFill>
                  <a:srgbClr val="7F7F7F"/>
                </a:solidFill>
                <a:latin typeface="+mn-lt"/>
                <a:cs typeface="SapientSansRegular"/>
              </a:rPr>
              <a:t> </a:t>
            </a:r>
            <a:fld id="{4225D95B-3580-C74C-AC82-B8FCF626B418}" type="slidenum">
              <a:rPr lang="en-US" sz="1000" b="1" smtClean="0">
                <a:solidFill>
                  <a:srgbClr val="7F7F7F"/>
                </a:solidFill>
                <a:latin typeface="+mn-lt"/>
                <a:cs typeface="SapientSansRegular"/>
              </a:rPr>
              <a:pPr algn="r" fontAlgn="auto">
                <a:lnSpc>
                  <a:spcPct val="101000"/>
                </a:lnSpc>
                <a:spcBef>
                  <a:spcPct val="50000"/>
                </a:spcBef>
                <a:spcAft>
                  <a:spcPts val="0"/>
                </a:spcAft>
                <a:defRPr/>
              </a:pPr>
              <a:t>‹#›</a:t>
            </a:fld>
            <a:endParaRPr lang="en-US" sz="1000" b="1" dirty="0">
              <a:solidFill>
                <a:srgbClr val="7F7F7F"/>
              </a:solidFill>
              <a:latin typeface="+mn-lt"/>
              <a:cs typeface="SapientSansRegular"/>
            </a:endParaRPr>
          </a:p>
        </p:txBody>
      </p:sp>
      <p:pic>
        <p:nvPicPr>
          <p:cNvPr id="9" name="Picture 8" descr="NCI-Logo-Gray-Knock-NEW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4864608"/>
            <a:ext cx="1916888" cy="182880"/>
          </a:xfrm>
          <a:prstGeom prst="rect">
            <a:avLst/>
          </a:prstGeom>
        </p:spPr>
      </p:pic>
      <p:sp>
        <p:nvSpPr>
          <p:cNvPr id="11" name="Text Placeholder 12"/>
          <p:cNvSpPr>
            <a:spLocks noGrp="1"/>
          </p:cNvSpPr>
          <p:nvPr>
            <p:ph type="body" sz="quarter" idx="11" hasCustomPrompt="1"/>
          </p:nvPr>
        </p:nvSpPr>
        <p:spPr>
          <a:xfrm>
            <a:off x="4334256" y="0"/>
            <a:ext cx="4297680" cy="5148072"/>
          </a:xfrm>
        </p:spPr>
        <p:txBody>
          <a:bodyPr anchor="ctr">
            <a:noAutofit/>
          </a:bodyPr>
          <a:lstStyle>
            <a:lvl1pPr marL="457200" marR="0" indent="-4572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chemeClr val="accent1"/>
              </a:buClr>
              <a:buSzTx/>
              <a:buFont typeface="+mj-lt"/>
              <a:buAutoNum type="arabicPeriod"/>
              <a:tabLst/>
              <a:defRPr i="1">
                <a:solidFill>
                  <a:srgbClr val="000000"/>
                </a:solidFill>
              </a:defRPr>
            </a:lvl1pPr>
            <a:lvl2pPr marL="685800" marR="0" indent="-2286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chemeClr val="accent1"/>
              </a:buClr>
              <a:buSzTx/>
              <a:buFont typeface="Wingdings" charset="2"/>
              <a:buChar char="§"/>
              <a:tabLst/>
              <a:defRPr lang="en-US" sz="1900" i="1" kern="1200" baseline="0" dirty="0" smtClean="0">
                <a:solidFill>
                  <a:srgbClr val="000000"/>
                </a:solidFill>
                <a:latin typeface="+mn-lt"/>
                <a:ea typeface="ＭＳ Ｐゴシック" charset="0"/>
                <a:cs typeface="SapientCentroSlab-Light"/>
              </a:defRPr>
            </a:lvl2pPr>
          </a:lstStyle>
          <a:p>
            <a:r>
              <a:rPr lang="en-US" dirty="0"/>
              <a:t>Agenda Item 1</a:t>
            </a:r>
          </a:p>
          <a:p>
            <a:pPr lvl="1"/>
            <a:r>
              <a:rPr lang="en-US" dirty="0"/>
              <a:t>Agenda Item 1a</a:t>
            </a:r>
          </a:p>
          <a:p>
            <a:pPr lvl="1"/>
            <a:r>
              <a:rPr lang="en-US" dirty="0"/>
              <a:t>Agenda Item 1b</a:t>
            </a:r>
          </a:p>
          <a:p>
            <a:r>
              <a:rPr lang="en-US" dirty="0"/>
              <a:t>Agenda Item 2</a:t>
            </a:r>
          </a:p>
          <a:p>
            <a:pPr lvl="1"/>
            <a:r>
              <a:rPr lang="en-US" dirty="0"/>
              <a:t>Agenda Item 2a</a:t>
            </a:r>
          </a:p>
          <a:p>
            <a:pPr lvl="1"/>
            <a:r>
              <a:rPr lang="en-US" dirty="0"/>
              <a:t>Agenda Item 2b</a:t>
            </a:r>
          </a:p>
          <a:p>
            <a:r>
              <a:rPr lang="en-US" dirty="0"/>
              <a:t>Agenda Item 3</a:t>
            </a:r>
          </a:p>
          <a:p>
            <a:pPr marL="685800" marR="0" lvl="1" indent="-2286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chemeClr val="accent1"/>
              </a:buClr>
              <a:buSzTx/>
              <a:buFont typeface="Wingdings" charset="2"/>
              <a:buChar char="§"/>
              <a:tabLst/>
              <a:defRPr/>
            </a:pPr>
            <a:r>
              <a:rPr lang="en-US" dirty="0"/>
              <a:t>Agenda Item 3a</a:t>
            </a:r>
          </a:p>
          <a:p>
            <a:pPr marL="685800" marR="0" lvl="1" indent="-2286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chemeClr val="accent1"/>
              </a:buClr>
              <a:buSzTx/>
              <a:buFont typeface="Wingdings" charset="2"/>
              <a:buChar char="§"/>
              <a:tabLst/>
              <a:defRPr/>
            </a:pPr>
            <a:r>
              <a:rPr lang="en-US" dirty="0"/>
              <a:t>Agenda Item 3b</a:t>
            </a:r>
          </a:p>
        </p:txBody>
      </p:sp>
    </p:spTree>
    <p:extLst>
      <p:ext uri="{BB962C8B-B14F-4D97-AF65-F5344CB8AC3E}">
        <p14:creationId xmlns:p14="http://schemas.microsoft.com/office/powerpoint/2010/main" val="98528467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y Section Break AL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entagon 6"/>
          <p:cNvSpPr>
            <a:spLocks noChangeAspect="1"/>
          </p:cNvSpPr>
          <p:nvPr userDrawn="1"/>
        </p:nvSpPr>
        <p:spPr>
          <a:xfrm>
            <a:off x="1523357" y="0"/>
            <a:ext cx="2872114" cy="5148072"/>
          </a:xfrm>
          <a:prstGeom prst="homePlate">
            <a:avLst>
              <a:gd name="adj" fmla="val 36290"/>
            </a:avLst>
          </a:prstGeom>
          <a:solidFill>
            <a:srgbClr val="56565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Pentagon 9"/>
          <p:cNvSpPr>
            <a:spLocks noChangeAspect="1"/>
          </p:cNvSpPr>
          <p:nvPr userDrawn="1"/>
        </p:nvSpPr>
        <p:spPr>
          <a:xfrm>
            <a:off x="0" y="0"/>
            <a:ext cx="3228985" cy="5148072"/>
          </a:xfrm>
          <a:prstGeom prst="homePlate">
            <a:avLst>
              <a:gd name="adj" fmla="val 32357"/>
            </a:avLst>
          </a:prstGeom>
          <a:solidFill>
            <a:srgbClr val="4C4C4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ctrTitle" hasCustomPrompt="1"/>
          </p:nvPr>
        </p:nvSpPr>
        <p:spPr>
          <a:xfrm>
            <a:off x="4395471" y="1817370"/>
            <a:ext cx="4062728" cy="1371600"/>
          </a:xfrm>
        </p:spPr>
        <p:txBody>
          <a:bodyPr lIns="0" tIns="0" rIns="0" bIns="0" anchor="b">
            <a:noAutofit/>
          </a:bodyPr>
          <a:lstStyle>
            <a:lvl1pPr algn="r">
              <a:defRPr sz="2800" spc="-80">
                <a:solidFill>
                  <a:srgbClr val="BB0E3D"/>
                </a:solidFill>
                <a:latin typeface="+mj-lt"/>
                <a:cs typeface="SapientSansBold"/>
              </a:defRPr>
            </a:lvl1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9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395471" y="3257550"/>
            <a:ext cx="4056420" cy="514350"/>
          </a:xfrm>
        </p:spPr>
        <p:txBody>
          <a:bodyPr lIns="0" tIns="0" rIns="0" bIns="0">
            <a:noAutofit/>
          </a:bodyPr>
          <a:lstStyle>
            <a:lvl1pPr marL="0" indent="0" algn="r">
              <a:buNone/>
              <a:defRPr sz="1400" b="0" i="1" spc="100">
                <a:solidFill>
                  <a:schemeClr val="accent3"/>
                </a:solidFill>
                <a:latin typeface="+mn-lt"/>
                <a:cs typeface="SapientCentroSlab-Ligh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Subtitle goes here</a:t>
            </a:r>
          </a:p>
        </p:txBody>
      </p:sp>
      <p:pic>
        <p:nvPicPr>
          <p:cNvPr id="11" name="Picture 10" descr="NCI-Logo-White-Knock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1" y="4864608"/>
            <a:ext cx="1916887" cy="182880"/>
          </a:xfrm>
          <a:prstGeom prst="rect">
            <a:avLst/>
          </a:prstGeom>
        </p:spPr>
      </p:pic>
      <p:sp>
        <p:nvSpPr>
          <p:cNvPr id="13" name="Text Box 14"/>
          <p:cNvSpPr txBox="1">
            <a:spLocks noChangeArrowheads="1"/>
          </p:cNvSpPr>
          <p:nvPr userDrawn="1"/>
        </p:nvSpPr>
        <p:spPr bwMode="auto">
          <a:xfrm>
            <a:off x="8647113" y="4864608"/>
            <a:ext cx="307975" cy="182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noAutofit/>
          </a:bodyPr>
          <a:lstStyle>
            <a:lvl1pPr defTabSz="912813"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  <a:cs typeface="ＭＳ Ｐゴシック" charset="0"/>
              </a:defRPr>
            </a:lvl1pPr>
            <a:lvl2pPr marL="37931725" indent="-37474525" defTabSz="912813"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2pPr>
            <a:lvl3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3pPr>
            <a:lvl4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4pPr>
            <a:lvl5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9pPr>
          </a:lstStyle>
          <a:p>
            <a:pPr algn="r" fontAlgn="auto">
              <a:lnSpc>
                <a:spcPct val="101000"/>
              </a:lnSpc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1000" b="1" dirty="0">
                <a:solidFill>
                  <a:srgbClr val="7F7F7F"/>
                </a:solidFill>
                <a:latin typeface="+mn-lt"/>
                <a:cs typeface="SapientSansRegular"/>
              </a:rPr>
              <a:t> </a:t>
            </a:r>
            <a:fld id="{4225D95B-3580-C74C-AC82-B8FCF626B418}" type="slidenum">
              <a:rPr lang="en-US" sz="1000" b="1" smtClean="0">
                <a:solidFill>
                  <a:srgbClr val="7F7F7F"/>
                </a:solidFill>
                <a:latin typeface="+mn-lt"/>
                <a:cs typeface="SapientSansRegular"/>
              </a:rPr>
              <a:pPr algn="r" fontAlgn="auto">
                <a:lnSpc>
                  <a:spcPct val="101000"/>
                </a:lnSpc>
                <a:spcBef>
                  <a:spcPct val="50000"/>
                </a:spcBef>
                <a:spcAft>
                  <a:spcPts val="0"/>
                </a:spcAft>
                <a:defRPr/>
              </a:pPr>
              <a:t>‹#›</a:t>
            </a:fld>
            <a:endParaRPr lang="en-US" sz="1000" b="1" dirty="0">
              <a:solidFill>
                <a:srgbClr val="7F7F7F"/>
              </a:solidFill>
              <a:latin typeface="+mn-lt"/>
              <a:cs typeface="SapientSansRegular"/>
            </a:endParaRPr>
          </a:p>
        </p:txBody>
      </p:sp>
    </p:spTree>
    <p:extLst>
      <p:ext uri="{BB962C8B-B14F-4D97-AF65-F5344CB8AC3E}">
        <p14:creationId xmlns:p14="http://schemas.microsoft.com/office/powerpoint/2010/main" val="169722575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Gray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entagon 5"/>
          <p:cNvSpPr/>
          <p:nvPr userDrawn="1"/>
        </p:nvSpPr>
        <p:spPr>
          <a:xfrm>
            <a:off x="0" y="0"/>
            <a:ext cx="8458198" cy="5143500"/>
          </a:xfrm>
          <a:prstGeom prst="homePlate">
            <a:avLst>
              <a:gd name="adj" fmla="val 20935"/>
            </a:avLst>
          </a:prstGeom>
          <a:solidFill>
            <a:srgbClr val="56565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Pentagon 6"/>
          <p:cNvSpPr/>
          <p:nvPr userDrawn="1"/>
        </p:nvSpPr>
        <p:spPr>
          <a:xfrm>
            <a:off x="0" y="0"/>
            <a:ext cx="7289798" cy="5143500"/>
          </a:xfrm>
          <a:prstGeom prst="homePlate">
            <a:avLst>
              <a:gd name="adj" fmla="val 20935"/>
            </a:avLst>
          </a:prstGeom>
          <a:solidFill>
            <a:srgbClr val="4C4C4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 hasCustomPrompt="1"/>
          </p:nvPr>
        </p:nvSpPr>
        <p:spPr>
          <a:xfrm>
            <a:off x="685800" y="1371600"/>
            <a:ext cx="7772400" cy="2400300"/>
          </a:xfrm>
        </p:spPr>
        <p:txBody>
          <a:bodyPr anchor="ctr">
            <a:noAutofit/>
          </a:bodyPr>
          <a:lstStyle>
            <a:lvl1pPr marL="0" indent="0" algn="ctr">
              <a:spcAft>
                <a:spcPts val="0"/>
              </a:spcAft>
              <a:buNone/>
              <a:defRPr sz="2400" b="0" i="1" baseline="0">
                <a:solidFill>
                  <a:srgbClr val="FFFFFF"/>
                </a:solidFill>
                <a:latin typeface="+mn-lt"/>
                <a:cs typeface="SapientCentroSlab-Light"/>
              </a:defRPr>
            </a:lvl1pPr>
          </a:lstStyle>
          <a:p>
            <a:pPr lvl="0"/>
            <a:r>
              <a:rPr lang="en-US" dirty="0"/>
              <a:t>Vision Quote</a:t>
            </a:r>
            <a:br>
              <a:rPr lang="en-US" dirty="0"/>
            </a:br>
            <a:r>
              <a:rPr lang="en-US" dirty="0"/>
              <a:t>“</a:t>
            </a:r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fugit </a:t>
            </a:r>
            <a:r>
              <a:rPr lang="en-US" dirty="0" err="1"/>
              <a:t>liberavisse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 err="1"/>
              <a:t>nec</a:t>
            </a:r>
            <a:r>
              <a:rPr lang="en-US" dirty="0"/>
              <a:t> at. </a:t>
            </a:r>
            <a:r>
              <a:rPr lang="en-US" dirty="0" err="1"/>
              <a:t>Essent</a:t>
            </a:r>
            <a:r>
              <a:rPr lang="en-US" dirty="0"/>
              <a:t> </a:t>
            </a:r>
            <a:r>
              <a:rPr lang="en-US" dirty="0" err="1"/>
              <a:t>elaboraret</a:t>
            </a:r>
            <a:r>
              <a:rPr lang="en-US" dirty="0"/>
              <a:t> </a:t>
            </a:r>
            <a:r>
              <a:rPr lang="en-US" dirty="0" err="1"/>
              <a:t>conclusionemque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 err="1"/>
              <a:t>eam</a:t>
            </a:r>
            <a:r>
              <a:rPr lang="en-US" dirty="0"/>
              <a:t> id. Quo ex </a:t>
            </a:r>
            <a:r>
              <a:rPr lang="en-US" dirty="0" err="1"/>
              <a:t>laboramus</a:t>
            </a:r>
            <a:r>
              <a:rPr lang="en-US" dirty="0"/>
              <a:t> </a:t>
            </a:r>
            <a:r>
              <a:rPr lang="en-US" dirty="0" err="1"/>
              <a:t>accommodare</a:t>
            </a:r>
            <a:r>
              <a:rPr lang="en-US" dirty="0"/>
              <a:t>, </a:t>
            </a:r>
            <a:br>
              <a:rPr lang="en-US" dirty="0"/>
            </a:br>
            <a:r>
              <a:rPr lang="en-US" dirty="0"/>
              <a:t>his </a:t>
            </a:r>
            <a:r>
              <a:rPr lang="en-US" dirty="0" err="1"/>
              <a:t>falli</a:t>
            </a:r>
            <a:r>
              <a:rPr lang="en-US" dirty="0"/>
              <a:t> </a:t>
            </a:r>
            <a:r>
              <a:rPr lang="en-US" dirty="0" err="1"/>
              <a:t>deleniti</a:t>
            </a:r>
            <a:r>
              <a:rPr lang="en-US" dirty="0"/>
              <a:t> </a:t>
            </a:r>
            <a:r>
              <a:rPr lang="en-US" dirty="0" err="1"/>
              <a:t>ei</a:t>
            </a:r>
            <a:r>
              <a:rPr lang="en-US" dirty="0"/>
              <a:t>. </a:t>
            </a:r>
            <a:r>
              <a:rPr lang="en-US" dirty="0" err="1"/>
              <a:t>Illud</a:t>
            </a:r>
            <a:r>
              <a:rPr lang="en-US" dirty="0"/>
              <a:t> postulant </a:t>
            </a:r>
            <a:br>
              <a:rPr lang="en-US" dirty="0"/>
            </a:br>
            <a:r>
              <a:rPr lang="en-US" dirty="0" err="1"/>
              <a:t>adversarium</a:t>
            </a:r>
            <a:r>
              <a:rPr lang="en-US" dirty="0"/>
              <a:t> </a:t>
            </a:r>
            <a:r>
              <a:rPr lang="en-US" dirty="0" err="1"/>
              <a:t>ei</a:t>
            </a:r>
            <a:r>
              <a:rPr lang="en-US" dirty="0"/>
              <a:t> his.”</a:t>
            </a:r>
          </a:p>
        </p:txBody>
      </p:sp>
      <p:sp>
        <p:nvSpPr>
          <p:cNvPr id="8" name="Text Box 14"/>
          <p:cNvSpPr txBox="1">
            <a:spLocks noChangeArrowheads="1"/>
          </p:cNvSpPr>
          <p:nvPr userDrawn="1"/>
        </p:nvSpPr>
        <p:spPr bwMode="auto">
          <a:xfrm>
            <a:off x="8647113" y="4864608"/>
            <a:ext cx="307975" cy="182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noAutofit/>
          </a:bodyPr>
          <a:lstStyle>
            <a:lvl1pPr defTabSz="912813"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  <a:cs typeface="ＭＳ Ｐゴシック" charset="0"/>
              </a:defRPr>
            </a:lvl1pPr>
            <a:lvl2pPr marL="37931725" indent="-37474525" defTabSz="912813"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2pPr>
            <a:lvl3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3pPr>
            <a:lvl4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4pPr>
            <a:lvl5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9pPr>
          </a:lstStyle>
          <a:p>
            <a:pPr algn="r" fontAlgn="auto">
              <a:lnSpc>
                <a:spcPct val="101000"/>
              </a:lnSpc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1000" b="1" dirty="0">
                <a:solidFill>
                  <a:srgbClr val="FFFFFF"/>
                </a:solidFill>
                <a:latin typeface="+mn-lt"/>
                <a:cs typeface="SapientSansRegular"/>
              </a:rPr>
              <a:t> </a:t>
            </a:r>
            <a:fld id="{4225D95B-3580-C74C-AC82-B8FCF626B418}" type="slidenum">
              <a:rPr lang="en-US" sz="1000" b="1" smtClean="0">
                <a:solidFill>
                  <a:srgbClr val="FFFFFF"/>
                </a:solidFill>
                <a:latin typeface="+mn-lt"/>
                <a:cs typeface="SapientSansRegular"/>
              </a:rPr>
              <a:pPr algn="r" fontAlgn="auto">
                <a:lnSpc>
                  <a:spcPct val="101000"/>
                </a:lnSpc>
                <a:spcBef>
                  <a:spcPct val="50000"/>
                </a:spcBef>
                <a:spcAft>
                  <a:spcPts val="0"/>
                </a:spcAft>
                <a:defRPr/>
              </a:pPr>
              <a:t>‹#›</a:t>
            </a:fld>
            <a:endParaRPr lang="en-US" sz="1000" b="1" dirty="0">
              <a:solidFill>
                <a:srgbClr val="FFFFFF"/>
              </a:solidFill>
              <a:latin typeface="+mn-lt"/>
              <a:cs typeface="SapientSansRegular"/>
            </a:endParaRPr>
          </a:p>
        </p:txBody>
      </p:sp>
      <p:pic>
        <p:nvPicPr>
          <p:cNvPr id="10" name="Picture 9" descr="NCI-Logo-White-Knock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1" y="4864608"/>
            <a:ext cx="1916887" cy="182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539135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olumn —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493776" y="311658"/>
            <a:ext cx="8165592" cy="317395"/>
          </a:xfrm>
        </p:spPr>
        <p:txBody>
          <a:bodyPr lIns="0" tIns="0" rIns="0" bIns="0" anchor="b">
            <a:noAutofit/>
          </a:bodyPr>
          <a:lstStyle>
            <a:lvl1pPr>
              <a:lnSpc>
                <a:spcPct val="90000"/>
              </a:lnSpc>
              <a:defRPr sz="2400" baseline="0">
                <a:solidFill>
                  <a:srgbClr val="123E57"/>
                </a:solidFill>
                <a:latin typeface="+mj-lt"/>
                <a:cs typeface="SapientSansBold"/>
              </a:defRPr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12" name="Text Box 14"/>
          <p:cNvSpPr txBox="1">
            <a:spLocks noChangeArrowheads="1"/>
          </p:cNvSpPr>
          <p:nvPr userDrawn="1"/>
        </p:nvSpPr>
        <p:spPr bwMode="auto">
          <a:xfrm>
            <a:off x="8647113" y="4864608"/>
            <a:ext cx="307975" cy="182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noAutofit/>
          </a:bodyPr>
          <a:lstStyle>
            <a:lvl1pPr defTabSz="912813"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  <a:cs typeface="ＭＳ Ｐゴシック" charset="0"/>
              </a:defRPr>
            </a:lvl1pPr>
            <a:lvl2pPr marL="37931725" indent="-37474525" defTabSz="912813"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2pPr>
            <a:lvl3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3pPr>
            <a:lvl4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4pPr>
            <a:lvl5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9pPr>
          </a:lstStyle>
          <a:p>
            <a:pPr algn="r" fontAlgn="auto">
              <a:lnSpc>
                <a:spcPct val="101000"/>
              </a:lnSpc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1000" b="1" dirty="0">
                <a:solidFill>
                  <a:srgbClr val="7F7F7F"/>
                </a:solidFill>
                <a:latin typeface="+mn-lt"/>
                <a:cs typeface="SapientSansRegular"/>
              </a:rPr>
              <a:t> </a:t>
            </a:r>
            <a:fld id="{4225D95B-3580-C74C-AC82-B8FCF626B418}" type="slidenum">
              <a:rPr lang="en-US" sz="1000" b="1" smtClean="0">
                <a:solidFill>
                  <a:srgbClr val="7F7F7F"/>
                </a:solidFill>
                <a:latin typeface="+mn-lt"/>
                <a:cs typeface="SapientSansRegular"/>
              </a:rPr>
              <a:pPr algn="r" fontAlgn="auto">
                <a:lnSpc>
                  <a:spcPct val="101000"/>
                </a:lnSpc>
                <a:spcBef>
                  <a:spcPct val="50000"/>
                </a:spcBef>
                <a:spcAft>
                  <a:spcPts val="0"/>
                </a:spcAft>
                <a:defRPr/>
              </a:pPr>
              <a:t>‹#›</a:t>
            </a:fld>
            <a:endParaRPr lang="en-US" sz="1000" b="1" dirty="0">
              <a:solidFill>
                <a:srgbClr val="7F7F7F"/>
              </a:solidFill>
              <a:latin typeface="+mn-lt"/>
              <a:cs typeface="SapientSansRegular"/>
            </a:endParaRPr>
          </a:p>
        </p:txBody>
      </p:sp>
      <p:pic>
        <p:nvPicPr>
          <p:cNvPr id="15" name="Picture 14" descr="NCI-Logo-Gray-Knock-NEW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4864608"/>
            <a:ext cx="1916888" cy="18288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>
          <a:xfrm>
            <a:off x="493776" y="1069975"/>
            <a:ext cx="8165592" cy="36004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186061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olumn — No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493776" y="311658"/>
            <a:ext cx="8165592" cy="317395"/>
          </a:xfrm>
        </p:spPr>
        <p:txBody>
          <a:bodyPr lIns="0" tIns="0" rIns="0" bIns="0" anchor="b">
            <a:noAutofit/>
          </a:bodyPr>
          <a:lstStyle>
            <a:lvl1pPr>
              <a:lnSpc>
                <a:spcPct val="90000"/>
              </a:lnSpc>
              <a:defRPr sz="2400" baseline="0">
                <a:solidFill>
                  <a:srgbClr val="123E57"/>
                </a:solidFill>
                <a:latin typeface="+mj-lt"/>
                <a:cs typeface="SapientSansBold"/>
              </a:defRPr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12" name="Text Box 14"/>
          <p:cNvSpPr txBox="1">
            <a:spLocks noChangeArrowheads="1"/>
          </p:cNvSpPr>
          <p:nvPr userDrawn="1"/>
        </p:nvSpPr>
        <p:spPr bwMode="auto">
          <a:xfrm>
            <a:off x="8647113" y="4864608"/>
            <a:ext cx="307975" cy="182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noAutofit/>
          </a:bodyPr>
          <a:lstStyle>
            <a:lvl1pPr defTabSz="912813"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  <a:cs typeface="ＭＳ Ｐゴシック" charset="0"/>
              </a:defRPr>
            </a:lvl1pPr>
            <a:lvl2pPr marL="37931725" indent="-37474525" defTabSz="912813"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2pPr>
            <a:lvl3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3pPr>
            <a:lvl4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4pPr>
            <a:lvl5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9pPr>
          </a:lstStyle>
          <a:p>
            <a:pPr algn="r" fontAlgn="auto">
              <a:lnSpc>
                <a:spcPct val="101000"/>
              </a:lnSpc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1000" b="1" dirty="0">
                <a:solidFill>
                  <a:srgbClr val="7F7F7F"/>
                </a:solidFill>
                <a:latin typeface="+mn-lt"/>
                <a:cs typeface="SapientSansRegular"/>
              </a:rPr>
              <a:t> </a:t>
            </a:r>
            <a:fld id="{4225D95B-3580-C74C-AC82-B8FCF626B418}" type="slidenum">
              <a:rPr lang="en-US" sz="1000" b="1" smtClean="0">
                <a:solidFill>
                  <a:srgbClr val="7F7F7F"/>
                </a:solidFill>
                <a:latin typeface="+mn-lt"/>
                <a:cs typeface="SapientSansRegular"/>
              </a:rPr>
              <a:pPr algn="r" fontAlgn="auto">
                <a:lnSpc>
                  <a:spcPct val="101000"/>
                </a:lnSpc>
                <a:spcBef>
                  <a:spcPct val="50000"/>
                </a:spcBef>
                <a:spcAft>
                  <a:spcPts val="0"/>
                </a:spcAft>
                <a:defRPr/>
              </a:pPr>
              <a:t>‹#›</a:t>
            </a:fld>
            <a:endParaRPr lang="en-US" sz="1000" b="1" dirty="0">
              <a:solidFill>
                <a:srgbClr val="7F7F7F"/>
              </a:solidFill>
              <a:latin typeface="+mn-lt"/>
              <a:cs typeface="SapientSansRegular"/>
            </a:endParaRPr>
          </a:p>
        </p:txBody>
      </p:sp>
      <p:sp>
        <p:nvSpPr>
          <p:cNvPr id="5" name="Content Placeholder 2"/>
          <p:cNvSpPr>
            <a:spLocks noGrp="1"/>
          </p:cNvSpPr>
          <p:nvPr>
            <p:ph sz="quarter" idx="11"/>
          </p:nvPr>
        </p:nvSpPr>
        <p:spPr>
          <a:xfrm>
            <a:off x="493776" y="1069975"/>
            <a:ext cx="8165592" cy="36004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7106141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umn Left —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493776" y="311658"/>
            <a:ext cx="8165592" cy="317395"/>
          </a:xfrm>
        </p:spPr>
        <p:txBody>
          <a:bodyPr lIns="0" tIns="0" rIns="0" bIns="0" anchor="b">
            <a:noAutofit/>
          </a:bodyPr>
          <a:lstStyle>
            <a:lvl1pPr>
              <a:lnSpc>
                <a:spcPct val="90000"/>
              </a:lnSpc>
              <a:defRPr sz="2400" baseline="0">
                <a:solidFill>
                  <a:srgbClr val="123E57"/>
                </a:solidFill>
                <a:latin typeface="+mj-lt"/>
                <a:cs typeface="SapientSansBold"/>
              </a:defRPr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14" name="Text Box 14"/>
          <p:cNvSpPr txBox="1">
            <a:spLocks noChangeArrowheads="1"/>
          </p:cNvSpPr>
          <p:nvPr userDrawn="1"/>
        </p:nvSpPr>
        <p:spPr bwMode="auto">
          <a:xfrm>
            <a:off x="8647113" y="4864608"/>
            <a:ext cx="307975" cy="182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noAutofit/>
          </a:bodyPr>
          <a:lstStyle>
            <a:lvl1pPr defTabSz="912813"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  <a:cs typeface="ＭＳ Ｐゴシック" charset="0"/>
              </a:defRPr>
            </a:lvl1pPr>
            <a:lvl2pPr marL="37931725" indent="-37474525" defTabSz="912813"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2pPr>
            <a:lvl3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3pPr>
            <a:lvl4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4pPr>
            <a:lvl5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9pPr>
          </a:lstStyle>
          <a:p>
            <a:pPr algn="r" fontAlgn="auto">
              <a:lnSpc>
                <a:spcPct val="101000"/>
              </a:lnSpc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1000" b="1" dirty="0">
                <a:solidFill>
                  <a:srgbClr val="7F7F7F"/>
                </a:solidFill>
                <a:latin typeface="+mn-lt"/>
                <a:cs typeface="SapientSansRegular"/>
              </a:rPr>
              <a:t> </a:t>
            </a:r>
            <a:fld id="{4225D95B-3580-C74C-AC82-B8FCF626B418}" type="slidenum">
              <a:rPr lang="en-US" sz="1000" b="1" smtClean="0">
                <a:solidFill>
                  <a:srgbClr val="7F7F7F"/>
                </a:solidFill>
                <a:latin typeface="+mn-lt"/>
                <a:cs typeface="SapientSansRegular"/>
              </a:rPr>
              <a:pPr algn="r" fontAlgn="auto">
                <a:lnSpc>
                  <a:spcPct val="101000"/>
                </a:lnSpc>
                <a:spcBef>
                  <a:spcPct val="50000"/>
                </a:spcBef>
                <a:spcAft>
                  <a:spcPts val="0"/>
                </a:spcAft>
                <a:defRPr/>
              </a:pPr>
              <a:t>‹#›</a:t>
            </a:fld>
            <a:endParaRPr lang="en-US" sz="1000" b="1" dirty="0">
              <a:solidFill>
                <a:srgbClr val="7F7F7F"/>
              </a:solidFill>
              <a:latin typeface="+mn-lt"/>
              <a:cs typeface="SapientSansRegular"/>
            </a:endParaRPr>
          </a:p>
        </p:txBody>
      </p:sp>
      <p:pic>
        <p:nvPicPr>
          <p:cNvPr id="15" name="Picture 14" descr="NCI-Logo-Gray-Knock-NEW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4864608"/>
            <a:ext cx="1916888" cy="182880"/>
          </a:xfrm>
          <a:prstGeom prst="rect">
            <a:avLst/>
          </a:prstGeom>
        </p:spPr>
      </p:pic>
      <p:sp>
        <p:nvSpPr>
          <p:cNvPr id="6" name="Content Placeholder 2"/>
          <p:cNvSpPr>
            <a:spLocks noGrp="1"/>
          </p:cNvSpPr>
          <p:nvPr>
            <p:ph sz="quarter" idx="11"/>
          </p:nvPr>
        </p:nvSpPr>
        <p:spPr>
          <a:xfrm>
            <a:off x="493776" y="1069975"/>
            <a:ext cx="4108387" cy="3600450"/>
          </a:xfrm>
        </p:spPr>
        <p:txBody>
          <a:bodyPr numCol="1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Content Placeholder 4"/>
          <p:cNvSpPr>
            <a:spLocks noGrp="1"/>
          </p:cNvSpPr>
          <p:nvPr>
            <p:ph sz="quarter" idx="12"/>
          </p:nvPr>
        </p:nvSpPr>
        <p:spPr>
          <a:xfrm>
            <a:off x="4762055" y="1069975"/>
            <a:ext cx="3897313" cy="3600450"/>
          </a:xfrm>
        </p:spPr>
        <p:txBody>
          <a:bodyPr anchor="ctr"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9756122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umn Left — No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493776" y="311658"/>
            <a:ext cx="8165592" cy="317395"/>
          </a:xfrm>
        </p:spPr>
        <p:txBody>
          <a:bodyPr lIns="0" tIns="0" rIns="0" bIns="0" anchor="b">
            <a:noAutofit/>
          </a:bodyPr>
          <a:lstStyle>
            <a:lvl1pPr>
              <a:lnSpc>
                <a:spcPct val="90000"/>
              </a:lnSpc>
              <a:defRPr sz="2400" baseline="0">
                <a:solidFill>
                  <a:srgbClr val="123E57"/>
                </a:solidFill>
                <a:latin typeface="+mj-lt"/>
                <a:cs typeface="SapientSansBold"/>
              </a:defRPr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14" name="Text Box 14"/>
          <p:cNvSpPr txBox="1">
            <a:spLocks noChangeArrowheads="1"/>
          </p:cNvSpPr>
          <p:nvPr userDrawn="1"/>
        </p:nvSpPr>
        <p:spPr bwMode="auto">
          <a:xfrm>
            <a:off x="8647113" y="4864608"/>
            <a:ext cx="307975" cy="182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noAutofit/>
          </a:bodyPr>
          <a:lstStyle>
            <a:lvl1pPr defTabSz="912813"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  <a:cs typeface="ＭＳ Ｐゴシック" charset="0"/>
              </a:defRPr>
            </a:lvl1pPr>
            <a:lvl2pPr marL="37931725" indent="-37474525" defTabSz="912813"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2pPr>
            <a:lvl3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3pPr>
            <a:lvl4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4pPr>
            <a:lvl5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9pPr>
          </a:lstStyle>
          <a:p>
            <a:pPr algn="r" fontAlgn="auto">
              <a:lnSpc>
                <a:spcPct val="101000"/>
              </a:lnSpc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1000" b="1" dirty="0">
                <a:solidFill>
                  <a:srgbClr val="7F7F7F"/>
                </a:solidFill>
                <a:latin typeface="+mn-lt"/>
                <a:cs typeface="SapientSansRegular"/>
              </a:rPr>
              <a:t> </a:t>
            </a:r>
            <a:fld id="{4225D95B-3580-C74C-AC82-B8FCF626B418}" type="slidenum">
              <a:rPr lang="en-US" sz="1000" b="1" smtClean="0">
                <a:solidFill>
                  <a:srgbClr val="7F7F7F"/>
                </a:solidFill>
                <a:latin typeface="+mn-lt"/>
                <a:cs typeface="SapientSansRegular"/>
              </a:rPr>
              <a:pPr algn="r" fontAlgn="auto">
                <a:lnSpc>
                  <a:spcPct val="101000"/>
                </a:lnSpc>
                <a:spcBef>
                  <a:spcPct val="50000"/>
                </a:spcBef>
                <a:spcAft>
                  <a:spcPts val="0"/>
                </a:spcAft>
                <a:defRPr/>
              </a:pPr>
              <a:t>‹#›</a:t>
            </a:fld>
            <a:endParaRPr lang="en-US" sz="1000" b="1" dirty="0">
              <a:solidFill>
                <a:srgbClr val="7F7F7F"/>
              </a:solidFill>
              <a:latin typeface="+mn-lt"/>
              <a:cs typeface="SapientSansRegular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sz="quarter" idx="12"/>
          </p:nvPr>
        </p:nvSpPr>
        <p:spPr>
          <a:xfrm>
            <a:off x="4762055" y="1069975"/>
            <a:ext cx="3897313" cy="3600450"/>
          </a:xfrm>
        </p:spPr>
        <p:txBody>
          <a:bodyPr anchor="ctr"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sz="quarter" idx="11"/>
          </p:nvPr>
        </p:nvSpPr>
        <p:spPr>
          <a:xfrm>
            <a:off x="493776" y="1069975"/>
            <a:ext cx="4108387" cy="3600450"/>
          </a:xfrm>
        </p:spPr>
        <p:txBody>
          <a:bodyPr numCol="1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2815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umn Right —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493776" y="311658"/>
            <a:ext cx="8165592" cy="317395"/>
          </a:xfrm>
        </p:spPr>
        <p:txBody>
          <a:bodyPr lIns="0" tIns="0" rIns="0" bIns="0" anchor="b">
            <a:noAutofit/>
          </a:bodyPr>
          <a:lstStyle>
            <a:lvl1pPr>
              <a:lnSpc>
                <a:spcPct val="90000"/>
              </a:lnSpc>
              <a:defRPr sz="2400" baseline="0">
                <a:solidFill>
                  <a:srgbClr val="123E57"/>
                </a:solidFill>
                <a:latin typeface="+mj-lt"/>
                <a:cs typeface="SapientSansBold"/>
              </a:defRPr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14" name="Text Box 14"/>
          <p:cNvSpPr txBox="1">
            <a:spLocks noChangeArrowheads="1"/>
          </p:cNvSpPr>
          <p:nvPr userDrawn="1"/>
        </p:nvSpPr>
        <p:spPr bwMode="auto">
          <a:xfrm>
            <a:off x="8647113" y="4864608"/>
            <a:ext cx="307975" cy="182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noAutofit/>
          </a:bodyPr>
          <a:lstStyle>
            <a:lvl1pPr defTabSz="912813"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  <a:cs typeface="ＭＳ Ｐゴシック" charset="0"/>
              </a:defRPr>
            </a:lvl1pPr>
            <a:lvl2pPr marL="37931725" indent="-37474525" defTabSz="912813"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2pPr>
            <a:lvl3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3pPr>
            <a:lvl4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4pPr>
            <a:lvl5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9pPr>
          </a:lstStyle>
          <a:p>
            <a:pPr algn="r" fontAlgn="auto">
              <a:lnSpc>
                <a:spcPct val="101000"/>
              </a:lnSpc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1000" b="1" dirty="0">
                <a:solidFill>
                  <a:srgbClr val="7F7F7F"/>
                </a:solidFill>
                <a:latin typeface="+mn-lt"/>
                <a:cs typeface="SapientSansRegular"/>
              </a:rPr>
              <a:t> </a:t>
            </a:r>
            <a:fld id="{4225D95B-3580-C74C-AC82-B8FCF626B418}" type="slidenum">
              <a:rPr lang="en-US" sz="1000" b="1" smtClean="0">
                <a:solidFill>
                  <a:srgbClr val="7F7F7F"/>
                </a:solidFill>
                <a:latin typeface="+mn-lt"/>
                <a:cs typeface="SapientSansRegular"/>
              </a:rPr>
              <a:pPr algn="r" fontAlgn="auto">
                <a:lnSpc>
                  <a:spcPct val="101000"/>
                </a:lnSpc>
                <a:spcBef>
                  <a:spcPct val="50000"/>
                </a:spcBef>
                <a:spcAft>
                  <a:spcPts val="0"/>
                </a:spcAft>
                <a:defRPr/>
              </a:pPr>
              <a:t>‹#›</a:t>
            </a:fld>
            <a:endParaRPr lang="en-US" sz="1000" b="1" dirty="0">
              <a:solidFill>
                <a:srgbClr val="7F7F7F"/>
              </a:solidFill>
              <a:latin typeface="+mn-lt"/>
              <a:cs typeface="SapientSansRegular"/>
            </a:endParaRPr>
          </a:p>
        </p:txBody>
      </p:sp>
      <p:pic>
        <p:nvPicPr>
          <p:cNvPr id="15" name="Picture 14" descr="NCI-Logo-Gray-Knock-NEW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4864608"/>
            <a:ext cx="1916888" cy="182880"/>
          </a:xfrm>
          <a:prstGeom prst="rect">
            <a:avLst/>
          </a:prstGeom>
        </p:spPr>
      </p:pic>
      <p:sp>
        <p:nvSpPr>
          <p:cNvPr id="6" name="Content Placeholder 2"/>
          <p:cNvSpPr>
            <a:spLocks noGrp="1"/>
          </p:cNvSpPr>
          <p:nvPr>
            <p:ph sz="quarter" idx="11"/>
          </p:nvPr>
        </p:nvSpPr>
        <p:spPr>
          <a:xfrm>
            <a:off x="4550981" y="1069975"/>
            <a:ext cx="4108387" cy="3600450"/>
          </a:xfrm>
        </p:spPr>
        <p:txBody>
          <a:bodyPr numCol="1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Content Placeholder 4"/>
          <p:cNvSpPr>
            <a:spLocks noGrp="1"/>
          </p:cNvSpPr>
          <p:nvPr>
            <p:ph sz="quarter" idx="12"/>
          </p:nvPr>
        </p:nvSpPr>
        <p:spPr>
          <a:xfrm>
            <a:off x="493776" y="1069975"/>
            <a:ext cx="3897313" cy="3600450"/>
          </a:xfrm>
        </p:spPr>
        <p:txBody>
          <a:bodyPr anchor="ctr"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203403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umn Right — No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493776" y="311658"/>
            <a:ext cx="8165592" cy="317395"/>
          </a:xfrm>
        </p:spPr>
        <p:txBody>
          <a:bodyPr lIns="0" tIns="0" rIns="0" bIns="0" anchor="b">
            <a:noAutofit/>
          </a:bodyPr>
          <a:lstStyle>
            <a:lvl1pPr>
              <a:lnSpc>
                <a:spcPct val="90000"/>
              </a:lnSpc>
              <a:defRPr sz="2400" baseline="0">
                <a:solidFill>
                  <a:srgbClr val="123E57"/>
                </a:solidFill>
                <a:latin typeface="+mj-lt"/>
                <a:cs typeface="SapientSansBold"/>
              </a:defRPr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14" name="Text Box 14"/>
          <p:cNvSpPr txBox="1">
            <a:spLocks noChangeArrowheads="1"/>
          </p:cNvSpPr>
          <p:nvPr userDrawn="1"/>
        </p:nvSpPr>
        <p:spPr bwMode="auto">
          <a:xfrm>
            <a:off x="8647113" y="4864608"/>
            <a:ext cx="307975" cy="182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noAutofit/>
          </a:bodyPr>
          <a:lstStyle>
            <a:lvl1pPr defTabSz="912813"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  <a:cs typeface="ＭＳ Ｐゴシック" charset="0"/>
              </a:defRPr>
            </a:lvl1pPr>
            <a:lvl2pPr marL="37931725" indent="-37474525" defTabSz="912813"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2pPr>
            <a:lvl3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3pPr>
            <a:lvl4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4pPr>
            <a:lvl5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9pPr>
          </a:lstStyle>
          <a:p>
            <a:pPr algn="r" fontAlgn="auto">
              <a:lnSpc>
                <a:spcPct val="101000"/>
              </a:lnSpc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1000" b="1" dirty="0">
                <a:solidFill>
                  <a:srgbClr val="7F7F7F"/>
                </a:solidFill>
                <a:latin typeface="+mn-lt"/>
                <a:cs typeface="SapientSansRegular"/>
              </a:rPr>
              <a:t> </a:t>
            </a:r>
            <a:fld id="{4225D95B-3580-C74C-AC82-B8FCF626B418}" type="slidenum">
              <a:rPr lang="en-US" sz="1000" b="1" smtClean="0">
                <a:solidFill>
                  <a:srgbClr val="7F7F7F"/>
                </a:solidFill>
                <a:latin typeface="+mn-lt"/>
                <a:cs typeface="SapientSansRegular"/>
              </a:rPr>
              <a:pPr algn="r" fontAlgn="auto">
                <a:lnSpc>
                  <a:spcPct val="101000"/>
                </a:lnSpc>
                <a:spcBef>
                  <a:spcPct val="50000"/>
                </a:spcBef>
                <a:spcAft>
                  <a:spcPts val="0"/>
                </a:spcAft>
                <a:defRPr/>
              </a:pPr>
              <a:t>‹#›</a:t>
            </a:fld>
            <a:endParaRPr lang="en-US" sz="1000" b="1" dirty="0">
              <a:solidFill>
                <a:srgbClr val="7F7F7F"/>
              </a:solidFill>
              <a:latin typeface="+mn-lt"/>
              <a:cs typeface="SapientSansRegular"/>
            </a:endParaRPr>
          </a:p>
        </p:txBody>
      </p:sp>
      <p:sp>
        <p:nvSpPr>
          <p:cNvPr id="5" name="Content Placeholder 2"/>
          <p:cNvSpPr>
            <a:spLocks noGrp="1"/>
          </p:cNvSpPr>
          <p:nvPr>
            <p:ph sz="quarter" idx="11"/>
          </p:nvPr>
        </p:nvSpPr>
        <p:spPr>
          <a:xfrm>
            <a:off x="4550981" y="1069975"/>
            <a:ext cx="4108387" cy="3600450"/>
          </a:xfrm>
        </p:spPr>
        <p:txBody>
          <a:bodyPr numCol="1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Content Placeholder 4"/>
          <p:cNvSpPr>
            <a:spLocks noGrp="1"/>
          </p:cNvSpPr>
          <p:nvPr>
            <p:ph sz="quarter" idx="12"/>
          </p:nvPr>
        </p:nvSpPr>
        <p:spPr>
          <a:xfrm>
            <a:off x="493776" y="1069975"/>
            <a:ext cx="3897313" cy="3600450"/>
          </a:xfrm>
        </p:spPr>
        <p:txBody>
          <a:bodyPr anchor="ctr"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8145127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 Graphic —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493776" y="311658"/>
            <a:ext cx="8165592" cy="317395"/>
          </a:xfrm>
        </p:spPr>
        <p:txBody>
          <a:bodyPr lIns="0" tIns="0" rIns="0" bIns="0" anchor="b">
            <a:noAutofit/>
          </a:bodyPr>
          <a:lstStyle>
            <a:lvl1pPr>
              <a:lnSpc>
                <a:spcPct val="90000"/>
              </a:lnSpc>
              <a:defRPr sz="2400" baseline="0">
                <a:solidFill>
                  <a:srgbClr val="123E57"/>
                </a:solidFill>
                <a:latin typeface="+mj-lt"/>
                <a:cs typeface="SapientSansBold"/>
              </a:defRPr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10" name="Text Box 14"/>
          <p:cNvSpPr txBox="1">
            <a:spLocks noChangeArrowheads="1"/>
          </p:cNvSpPr>
          <p:nvPr userDrawn="1"/>
        </p:nvSpPr>
        <p:spPr bwMode="auto">
          <a:xfrm>
            <a:off x="8647113" y="4864608"/>
            <a:ext cx="307975" cy="182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noAutofit/>
          </a:bodyPr>
          <a:lstStyle>
            <a:lvl1pPr defTabSz="912813"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  <a:cs typeface="ＭＳ Ｐゴシック" charset="0"/>
              </a:defRPr>
            </a:lvl1pPr>
            <a:lvl2pPr marL="37931725" indent="-37474525" defTabSz="912813"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2pPr>
            <a:lvl3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3pPr>
            <a:lvl4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4pPr>
            <a:lvl5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9pPr>
          </a:lstStyle>
          <a:p>
            <a:pPr algn="r" fontAlgn="auto">
              <a:lnSpc>
                <a:spcPct val="101000"/>
              </a:lnSpc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1000" b="1" dirty="0">
                <a:solidFill>
                  <a:srgbClr val="7F7F7F"/>
                </a:solidFill>
                <a:latin typeface="+mn-lt"/>
                <a:cs typeface="SapientSansRegular"/>
              </a:rPr>
              <a:t> </a:t>
            </a:r>
            <a:fld id="{4225D95B-3580-C74C-AC82-B8FCF626B418}" type="slidenum">
              <a:rPr lang="en-US" sz="1000" b="1" smtClean="0">
                <a:solidFill>
                  <a:srgbClr val="7F7F7F"/>
                </a:solidFill>
                <a:latin typeface="+mn-lt"/>
                <a:cs typeface="SapientSansRegular"/>
              </a:rPr>
              <a:pPr algn="r" fontAlgn="auto">
                <a:lnSpc>
                  <a:spcPct val="101000"/>
                </a:lnSpc>
                <a:spcBef>
                  <a:spcPct val="50000"/>
                </a:spcBef>
                <a:spcAft>
                  <a:spcPts val="0"/>
                </a:spcAft>
                <a:defRPr/>
              </a:pPr>
              <a:t>‹#›</a:t>
            </a:fld>
            <a:endParaRPr lang="en-US" sz="1000" b="1" dirty="0">
              <a:solidFill>
                <a:srgbClr val="7F7F7F"/>
              </a:solidFill>
              <a:latin typeface="+mn-lt"/>
              <a:cs typeface="SapientSansRegular"/>
            </a:endParaRPr>
          </a:p>
        </p:txBody>
      </p:sp>
      <p:pic>
        <p:nvPicPr>
          <p:cNvPr id="11" name="Picture 10" descr="NCI-Logo-Gray-Knock-NEW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4864608"/>
            <a:ext cx="1916888" cy="182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620224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 Graphic — No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493776" y="311658"/>
            <a:ext cx="8165592" cy="317395"/>
          </a:xfrm>
        </p:spPr>
        <p:txBody>
          <a:bodyPr lIns="0" tIns="0" rIns="0" bIns="0" anchor="b">
            <a:noAutofit/>
          </a:bodyPr>
          <a:lstStyle>
            <a:lvl1pPr>
              <a:lnSpc>
                <a:spcPct val="90000"/>
              </a:lnSpc>
              <a:defRPr sz="2400" baseline="0">
                <a:solidFill>
                  <a:srgbClr val="123E57"/>
                </a:solidFill>
                <a:latin typeface="+mj-lt"/>
                <a:cs typeface="SapientSansBold"/>
              </a:defRPr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10" name="Text Box 14"/>
          <p:cNvSpPr txBox="1">
            <a:spLocks noChangeArrowheads="1"/>
          </p:cNvSpPr>
          <p:nvPr userDrawn="1"/>
        </p:nvSpPr>
        <p:spPr bwMode="auto">
          <a:xfrm>
            <a:off x="8647113" y="4864608"/>
            <a:ext cx="307975" cy="182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noAutofit/>
          </a:bodyPr>
          <a:lstStyle>
            <a:lvl1pPr defTabSz="912813"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  <a:cs typeface="ＭＳ Ｐゴシック" charset="0"/>
              </a:defRPr>
            </a:lvl1pPr>
            <a:lvl2pPr marL="37931725" indent="-37474525" defTabSz="912813"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2pPr>
            <a:lvl3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3pPr>
            <a:lvl4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4pPr>
            <a:lvl5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9pPr>
          </a:lstStyle>
          <a:p>
            <a:pPr algn="r" fontAlgn="auto">
              <a:lnSpc>
                <a:spcPct val="101000"/>
              </a:lnSpc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1000" b="1" dirty="0">
                <a:solidFill>
                  <a:srgbClr val="7F7F7F"/>
                </a:solidFill>
                <a:latin typeface="+mn-lt"/>
                <a:cs typeface="SapientSansRegular"/>
              </a:rPr>
              <a:t> </a:t>
            </a:r>
            <a:fld id="{4225D95B-3580-C74C-AC82-B8FCF626B418}" type="slidenum">
              <a:rPr lang="en-US" sz="1000" b="1" smtClean="0">
                <a:solidFill>
                  <a:srgbClr val="7F7F7F"/>
                </a:solidFill>
                <a:latin typeface="+mn-lt"/>
                <a:cs typeface="SapientSansRegular"/>
              </a:rPr>
              <a:pPr algn="r" fontAlgn="auto">
                <a:lnSpc>
                  <a:spcPct val="101000"/>
                </a:lnSpc>
                <a:spcBef>
                  <a:spcPct val="50000"/>
                </a:spcBef>
                <a:spcAft>
                  <a:spcPts val="0"/>
                </a:spcAft>
                <a:defRPr/>
              </a:pPr>
              <a:t>‹#›</a:t>
            </a:fld>
            <a:endParaRPr lang="en-US" sz="1000" b="1" dirty="0">
              <a:solidFill>
                <a:srgbClr val="7F7F7F"/>
              </a:solidFill>
              <a:latin typeface="+mn-lt"/>
              <a:cs typeface="SapientSansRegular"/>
            </a:endParaRPr>
          </a:p>
        </p:txBody>
      </p:sp>
    </p:spTree>
    <p:extLst>
      <p:ext uri="{BB962C8B-B14F-4D97-AF65-F5344CB8AC3E}">
        <p14:creationId xmlns:p14="http://schemas.microsoft.com/office/powerpoint/2010/main" val="26157734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Section Brea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entagon 8"/>
          <p:cNvSpPr/>
          <p:nvPr userDrawn="1"/>
        </p:nvSpPr>
        <p:spPr>
          <a:xfrm>
            <a:off x="0" y="0"/>
            <a:ext cx="8458198" cy="5143500"/>
          </a:xfrm>
          <a:prstGeom prst="homePlate">
            <a:avLst>
              <a:gd name="adj" fmla="val 20935"/>
            </a:avLst>
          </a:prstGeom>
          <a:solidFill>
            <a:srgbClr val="F2F2F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Pentagon 12"/>
          <p:cNvSpPr/>
          <p:nvPr userDrawn="1"/>
        </p:nvSpPr>
        <p:spPr>
          <a:xfrm>
            <a:off x="0" y="0"/>
            <a:ext cx="7289798" cy="5143500"/>
          </a:xfrm>
          <a:prstGeom prst="homePlate">
            <a:avLst>
              <a:gd name="adj" fmla="val 20935"/>
            </a:avLst>
          </a:prstGeom>
          <a:solidFill>
            <a:srgbClr val="E8E8E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1"/>
          <p:cNvSpPr>
            <a:spLocks noGrp="1"/>
          </p:cNvSpPr>
          <p:nvPr>
            <p:ph type="ctrTitle" hasCustomPrompt="1"/>
          </p:nvPr>
        </p:nvSpPr>
        <p:spPr>
          <a:xfrm>
            <a:off x="3429000" y="1817370"/>
            <a:ext cx="5029199" cy="1371600"/>
          </a:xfrm>
        </p:spPr>
        <p:txBody>
          <a:bodyPr lIns="0" tIns="0" rIns="0" bIns="0" anchor="b">
            <a:noAutofit/>
          </a:bodyPr>
          <a:lstStyle>
            <a:lvl1pPr algn="r">
              <a:defRPr sz="2800" spc="-80">
                <a:solidFill>
                  <a:srgbClr val="123E57"/>
                </a:solidFill>
                <a:latin typeface="+mj-lt"/>
                <a:cs typeface="SapientSansBold"/>
              </a:defRPr>
            </a:lvl1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10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428999" y="3257550"/>
            <a:ext cx="5022892" cy="514350"/>
          </a:xfrm>
        </p:spPr>
        <p:txBody>
          <a:bodyPr lIns="0" tIns="0" rIns="0" bIns="0">
            <a:noAutofit/>
          </a:bodyPr>
          <a:lstStyle>
            <a:lvl1pPr marL="0" indent="0" algn="r">
              <a:buNone/>
              <a:defRPr sz="1400" b="0" i="1" spc="100">
                <a:solidFill>
                  <a:schemeClr val="accent3"/>
                </a:solidFill>
                <a:latin typeface="+mn-lt"/>
                <a:cs typeface="SapientCentroSlab-Ligh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Subtitle goes here</a:t>
            </a:r>
          </a:p>
        </p:txBody>
      </p:sp>
      <p:sp>
        <p:nvSpPr>
          <p:cNvPr id="8" name="Text Box 14"/>
          <p:cNvSpPr txBox="1">
            <a:spLocks noChangeArrowheads="1"/>
          </p:cNvSpPr>
          <p:nvPr userDrawn="1"/>
        </p:nvSpPr>
        <p:spPr bwMode="auto">
          <a:xfrm>
            <a:off x="8647113" y="4864608"/>
            <a:ext cx="307975" cy="182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noAutofit/>
          </a:bodyPr>
          <a:lstStyle>
            <a:lvl1pPr defTabSz="912813"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  <a:cs typeface="ＭＳ Ｐゴシック" charset="0"/>
              </a:defRPr>
            </a:lvl1pPr>
            <a:lvl2pPr marL="37931725" indent="-37474525" defTabSz="912813"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2pPr>
            <a:lvl3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3pPr>
            <a:lvl4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4pPr>
            <a:lvl5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9pPr>
          </a:lstStyle>
          <a:p>
            <a:pPr algn="r" fontAlgn="auto">
              <a:lnSpc>
                <a:spcPct val="101000"/>
              </a:lnSpc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1000" b="1" dirty="0">
                <a:solidFill>
                  <a:srgbClr val="7F7F7F"/>
                </a:solidFill>
                <a:latin typeface="+mn-lt"/>
                <a:cs typeface="SapientSansRegular"/>
              </a:rPr>
              <a:t> </a:t>
            </a:r>
            <a:fld id="{4225D95B-3580-C74C-AC82-B8FCF626B418}" type="slidenum">
              <a:rPr lang="en-US" sz="1000" b="1" smtClean="0">
                <a:solidFill>
                  <a:srgbClr val="7F7F7F"/>
                </a:solidFill>
                <a:latin typeface="+mn-lt"/>
                <a:cs typeface="SapientSansRegular"/>
              </a:rPr>
              <a:pPr algn="r" fontAlgn="auto">
                <a:lnSpc>
                  <a:spcPct val="101000"/>
                </a:lnSpc>
                <a:spcBef>
                  <a:spcPct val="50000"/>
                </a:spcBef>
                <a:spcAft>
                  <a:spcPts val="0"/>
                </a:spcAft>
                <a:defRPr/>
              </a:pPr>
              <a:t>‹#›</a:t>
            </a:fld>
            <a:endParaRPr lang="en-US" sz="1000" b="1" dirty="0">
              <a:solidFill>
                <a:srgbClr val="7F7F7F"/>
              </a:solidFill>
              <a:latin typeface="+mn-lt"/>
              <a:cs typeface="SapientSansRegular"/>
            </a:endParaRPr>
          </a:p>
        </p:txBody>
      </p:sp>
      <p:pic>
        <p:nvPicPr>
          <p:cNvPr id="11" name="Picture 10" descr="NCI-Logo-Gray-Knock-NEW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4864608"/>
            <a:ext cx="1916888" cy="182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311574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—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Box 14"/>
          <p:cNvSpPr txBox="1">
            <a:spLocks noChangeArrowheads="1"/>
          </p:cNvSpPr>
          <p:nvPr userDrawn="1"/>
        </p:nvSpPr>
        <p:spPr bwMode="auto">
          <a:xfrm>
            <a:off x="8647113" y="4864608"/>
            <a:ext cx="307975" cy="182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noAutofit/>
          </a:bodyPr>
          <a:lstStyle>
            <a:lvl1pPr defTabSz="912813"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  <a:cs typeface="ＭＳ Ｐゴシック" charset="0"/>
              </a:defRPr>
            </a:lvl1pPr>
            <a:lvl2pPr marL="37931725" indent="-37474525" defTabSz="912813"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2pPr>
            <a:lvl3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3pPr>
            <a:lvl4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4pPr>
            <a:lvl5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9pPr>
          </a:lstStyle>
          <a:p>
            <a:pPr algn="r" fontAlgn="auto">
              <a:lnSpc>
                <a:spcPct val="101000"/>
              </a:lnSpc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1000" b="1" dirty="0">
                <a:solidFill>
                  <a:srgbClr val="7F7F7F"/>
                </a:solidFill>
                <a:latin typeface="+mn-lt"/>
                <a:cs typeface="SapientSansRegular"/>
              </a:rPr>
              <a:t> </a:t>
            </a:r>
            <a:fld id="{4225D95B-3580-C74C-AC82-B8FCF626B418}" type="slidenum">
              <a:rPr lang="en-US" sz="1000" b="1" smtClean="0">
                <a:solidFill>
                  <a:srgbClr val="7F7F7F"/>
                </a:solidFill>
                <a:latin typeface="+mn-lt"/>
                <a:cs typeface="SapientSansRegular"/>
              </a:rPr>
              <a:pPr algn="r" fontAlgn="auto">
                <a:lnSpc>
                  <a:spcPct val="101000"/>
                </a:lnSpc>
                <a:spcBef>
                  <a:spcPct val="50000"/>
                </a:spcBef>
                <a:spcAft>
                  <a:spcPts val="0"/>
                </a:spcAft>
                <a:defRPr/>
              </a:pPr>
              <a:t>‹#›</a:t>
            </a:fld>
            <a:endParaRPr lang="en-US" sz="1000" b="1" dirty="0">
              <a:solidFill>
                <a:srgbClr val="7F7F7F"/>
              </a:solidFill>
              <a:latin typeface="+mn-lt"/>
              <a:cs typeface="SapientSansRegular"/>
            </a:endParaRPr>
          </a:p>
        </p:txBody>
      </p:sp>
      <p:pic>
        <p:nvPicPr>
          <p:cNvPr id="12" name="Picture 11" descr="NCI-Logo-Gray-Knock-NEW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4864608"/>
            <a:ext cx="1916888" cy="182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061339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— No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14"/>
          <p:cNvSpPr txBox="1">
            <a:spLocks noChangeArrowheads="1"/>
          </p:cNvSpPr>
          <p:nvPr userDrawn="1"/>
        </p:nvSpPr>
        <p:spPr bwMode="auto">
          <a:xfrm>
            <a:off x="8647113" y="4864608"/>
            <a:ext cx="307975" cy="182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noAutofit/>
          </a:bodyPr>
          <a:lstStyle>
            <a:lvl1pPr defTabSz="912813"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  <a:cs typeface="ＭＳ Ｐゴシック" charset="0"/>
              </a:defRPr>
            </a:lvl1pPr>
            <a:lvl2pPr marL="37931725" indent="-37474525" defTabSz="912813"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2pPr>
            <a:lvl3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3pPr>
            <a:lvl4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4pPr>
            <a:lvl5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9pPr>
          </a:lstStyle>
          <a:p>
            <a:pPr algn="r" fontAlgn="auto">
              <a:lnSpc>
                <a:spcPct val="101000"/>
              </a:lnSpc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1000" b="1" dirty="0">
                <a:solidFill>
                  <a:srgbClr val="7F7F7F"/>
                </a:solidFill>
                <a:latin typeface="+mn-lt"/>
                <a:cs typeface="SapientSansRegular"/>
              </a:rPr>
              <a:t> </a:t>
            </a:r>
            <a:fld id="{4225D95B-3580-C74C-AC82-B8FCF626B418}" type="slidenum">
              <a:rPr lang="en-US" sz="1000" b="1" smtClean="0">
                <a:solidFill>
                  <a:srgbClr val="7F7F7F"/>
                </a:solidFill>
                <a:latin typeface="+mn-lt"/>
                <a:cs typeface="SapientSansRegular"/>
              </a:rPr>
              <a:pPr algn="r" fontAlgn="auto">
                <a:lnSpc>
                  <a:spcPct val="101000"/>
                </a:lnSpc>
                <a:spcBef>
                  <a:spcPct val="50000"/>
                </a:spcBef>
                <a:spcAft>
                  <a:spcPts val="0"/>
                </a:spcAft>
                <a:defRPr/>
              </a:pPr>
              <a:t>‹#›</a:t>
            </a:fld>
            <a:endParaRPr lang="en-US" sz="1000" b="1" dirty="0">
              <a:solidFill>
                <a:srgbClr val="7F7F7F"/>
              </a:solidFill>
              <a:latin typeface="+mn-lt"/>
              <a:cs typeface="SapientSansRegular"/>
            </a:endParaRPr>
          </a:p>
        </p:txBody>
      </p:sp>
    </p:spTree>
    <p:extLst>
      <p:ext uri="{BB962C8B-B14F-4D97-AF65-F5344CB8AC3E}">
        <p14:creationId xmlns:p14="http://schemas.microsoft.com/office/powerpoint/2010/main" val="8771651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ck Cover Gray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entagon 5"/>
          <p:cNvSpPr/>
          <p:nvPr userDrawn="1"/>
        </p:nvSpPr>
        <p:spPr>
          <a:xfrm>
            <a:off x="0" y="0"/>
            <a:ext cx="8458198" cy="5143500"/>
          </a:xfrm>
          <a:prstGeom prst="homePlate">
            <a:avLst>
              <a:gd name="adj" fmla="val 20935"/>
            </a:avLst>
          </a:prstGeom>
          <a:solidFill>
            <a:srgbClr val="56565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Pentagon 7"/>
          <p:cNvSpPr/>
          <p:nvPr userDrawn="1"/>
        </p:nvSpPr>
        <p:spPr>
          <a:xfrm>
            <a:off x="0" y="0"/>
            <a:ext cx="7289798" cy="5143500"/>
          </a:xfrm>
          <a:prstGeom prst="homePlate">
            <a:avLst>
              <a:gd name="adj" fmla="val 20935"/>
            </a:avLst>
          </a:prstGeom>
          <a:solidFill>
            <a:srgbClr val="4C4C4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13"/>
          <p:cNvSpPr txBox="1">
            <a:spLocks noChangeArrowheads="1"/>
          </p:cNvSpPr>
          <p:nvPr userDrawn="1"/>
        </p:nvSpPr>
        <p:spPr bwMode="auto">
          <a:xfrm>
            <a:off x="1996889" y="4356100"/>
            <a:ext cx="5186736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>
              <a:defRPr/>
            </a:pPr>
            <a:r>
              <a:rPr lang="en-US" sz="1600" b="1" dirty="0" err="1">
                <a:solidFill>
                  <a:schemeClr val="bg1"/>
                </a:solidFill>
                <a:latin typeface="Arial" charset="0"/>
              </a:rPr>
              <a:t>www.cancer.gov</a:t>
            </a:r>
            <a:r>
              <a:rPr lang="en-US" sz="1600" b="1" dirty="0">
                <a:solidFill>
                  <a:schemeClr val="bg1"/>
                </a:solidFill>
                <a:latin typeface="Arial" charset="0"/>
              </a:rPr>
              <a:t>                 </a:t>
            </a:r>
            <a:r>
              <a:rPr lang="en-US" sz="1600" b="1" dirty="0" err="1">
                <a:solidFill>
                  <a:schemeClr val="bg1"/>
                </a:solidFill>
                <a:latin typeface="Arial" charset="0"/>
              </a:rPr>
              <a:t>www.cancer.gov</a:t>
            </a:r>
            <a:r>
              <a:rPr lang="en-US" sz="1600" b="1" dirty="0">
                <a:solidFill>
                  <a:schemeClr val="bg1"/>
                </a:solidFill>
                <a:latin typeface="Arial" charset="0"/>
              </a:rPr>
              <a:t>/</a:t>
            </a:r>
            <a:r>
              <a:rPr lang="en-US" sz="1600" b="1" dirty="0" err="1">
                <a:solidFill>
                  <a:schemeClr val="bg1"/>
                </a:solidFill>
                <a:latin typeface="Arial" charset="0"/>
              </a:rPr>
              <a:t>espanol</a:t>
            </a:r>
            <a:endParaRPr lang="en-US" sz="1600" b="1" dirty="0">
              <a:solidFill>
                <a:schemeClr val="bg1"/>
              </a:solidFill>
              <a:latin typeface="Arial" charset="0"/>
            </a:endParaRPr>
          </a:p>
        </p:txBody>
      </p:sp>
      <p:grpSp>
        <p:nvGrpSpPr>
          <p:cNvPr id="11" name="Group 10"/>
          <p:cNvGrpSpPr>
            <a:grpSpLocks noChangeAspect="1"/>
          </p:cNvGrpSpPr>
          <p:nvPr userDrawn="1"/>
        </p:nvGrpSpPr>
        <p:grpSpPr>
          <a:xfrm>
            <a:off x="2994026" y="2148840"/>
            <a:ext cx="3163776" cy="813435"/>
            <a:chOff x="2333626" y="1990725"/>
            <a:chExt cx="4519680" cy="1162050"/>
          </a:xfrm>
        </p:grpSpPr>
        <p:pic>
          <p:nvPicPr>
            <p:cNvPr id="12" name="Picture 11" descr="NCI-Logo-Stack.png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33805" y="2133600"/>
              <a:ext cx="3119501" cy="852170"/>
            </a:xfrm>
            <a:prstGeom prst="rect">
              <a:avLst/>
            </a:prstGeom>
          </p:spPr>
        </p:pic>
        <p:pic>
          <p:nvPicPr>
            <p:cNvPr id="13" name="Picture 12" descr="4_hhs_logo_white.png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33626" y="1990725"/>
              <a:ext cx="1162050" cy="116205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0787079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9CA3-105E-4857-9057-6DB6197DA786}" type="datetimeFigureOut">
              <a:rPr lang="en-US" smtClean="0">
                <a:solidFill>
                  <a:prstClr val="white"/>
                </a:solidFill>
              </a:rPr>
              <a:pPr/>
              <a:t>4/13/2018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925724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9CA3-105E-4857-9057-6DB6197DA786}" type="datetimeFigureOut">
              <a:rPr lang="en-US" smtClean="0">
                <a:solidFill>
                  <a:prstClr val="white"/>
                </a:solidFill>
              </a:rPr>
              <a:pPr/>
              <a:t>4/13/2018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259870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entagon 12"/>
          <p:cNvSpPr>
            <a:spLocks noChangeAspect="1"/>
          </p:cNvSpPr>
          <p:nvPr userDrawn="1"/>
        </p:nvSpPr>
        <p:spPr>
          <a:xfrm>
            <a:off x="1177110" y="0"/>
            <a:ext cx="2872114" cy="5148072"/>
          </a:xfrm>
          <a:prstGeom prst="homePlate">
            <a:avLst>
              <a:gd name="adj" fmla="val 36290"/>
            </a:avLst>
          </a:prstGeom>
          <a:solidFill>
            <a:srgbClr val="F2F2F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Pentagon 13"/>
          <p:cNvSpPr>
            <a:spLocks noChangeAspect="1"/>
          </p:cNvSpPr>
          <p:nvPr userDrawn="1"/>
        </p:nvSpPr>
        <p:spPr>
          <a:xfrm>
            <a:off x="10624" y="0"/>
            <a:ext cx="2872114" cy="5148072"/>
          </a:xfrm>
          <a:prstGeom prst="homePlate">
            <a:avLst>
              <a:gd name="adj" fmla="val 36290"/>
            </a:avLst>
          </a:prstGeom>
          <a:solidFill>
            <a:srgbClr val="E8E8E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1228725"/>
            <a:ext cx="7772400" cy="1370882"/>
          </a:xfrm>
        </p:spPr>
        <p:txBody>
          <a:bodyPr lIns="0" tIns="0" rIns="0" bIns="0" anchor="b">
            <a:noAutofit/>
          </a:bodyPr>
          <a:lstStyle>
            <a:lvl1pPr algn="r">
              <a:defRPr sz="2800" b="0" i="0">
                <a:solidFill>
                  <a:srgbClr val="123E57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Title of the presentation</a:t>
            </a:r>
          </a:p>
        </p:txBody>
      </p:sp>
      <p:sp>
        <p:nvSpPr>
          <p:cNvPr id="11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85800" y="2674620"/>
            <a:ext cx="7772400" cy="514782"/>
          </a:xfrm>
        </p:spPr>
        <p:txBody>
          <a:bodyPr lIns="0" tIns="0" rIns="0" bIns="0" anchor="t">
            <a:noAutofit/>
          </a:bodyPr>
          <a:lstStyle>
            <a:lvl1pPr marL="0" indent="0" algn="r">
              <a:buNone/>
              <a:defRPr sz="1400" b="0" i="1" spc="100">
                <a:solidFill>
                  <a:schemeClr val="accent3"/>
                </a:solidFill>
                <a:latin typeface="Arial"/>
                <a:cs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Subtitle goes here </a:t>
            </a:r>
          </a:p>
        </p:txBody>
      </p:sp>
      <p:pic>
        <p:nvPicPr>
          <p:cNvPr id="12" name="Picture 11" descr="NCI-Logo-Color.png"/>
          <p:cNvPicPr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1" y="4282743"/>
            <a:ext cx="3993515" cy="381000"/>
          </a:xfrm>
          <a:prstGeom prst="rect">
            <a:avLst/>
          </a:prstGeom>
        </p:spPr>
      </p:pic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6400800" y="4297680"/>
            <a:ext cx="2286000" cy="356616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lang="en-US" sz="1200" smtClean="0"/>
            </a:lvl1pPr>
          </a:lstStyle>
          <a:p>
            <a:pPr>
              <a:defRPr/>
            </a:pPr>
            <a:r>
              <a:rPr lang="en-US" dirty="0"/>
              <a:t>INSERT DATE</a:t>
            </a:r>
          </a:p>
        </p:txBody>
      </p:sp>
    </p:spTree>
    <p:extLst>
      <p:ext uri="{BB962C8B-B14F-4D97-AF65-F5344CB8AC3E}">
        <p14:creationId xmlns:p14="http://schemas.microsoft.com/office/powerpoint/2010/main" val="214822630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with Sub-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entagon 11"/>
          <p:cNvSpPr>
            <a:spLocks noChangeAspect="1"/>
          </p:cNvSpPr>
          <p:nvPr userDrawn="1"/>
        </p:nvSpPr>
        <p:spPr>
          <a:xfrm>
            <a:off x="1177110" y="0"/>
            <a:ext cx="2872114" cy="5148072"/>
          </a:xfrm>
          <a:prstGeom prst="homePlate">
            <a:avLst>
              <a:gd name="adj" fmla="val 36290"/>
            </a:avLst>
          </a:prstGeom>
          <a:solidFill>
            <a:srgbClr val="F2F2F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Pentagon 12"/>
          <p:cNvSpPr>
            <a:spLocks noChangeAspect="1"/>
          </p:cNvSpPr>
          <p:nvPr userDrawn="1"/>
        </p:nvSpPr>
        <p:spPr>
          <a:xfrm>
            <a:off x="10624" y="0"/>
            <a:ext cx="2872114" cy="5148072"/>
          </a:xfrm>
          <a:prstGeom prst="homePlate">
            <a:avLst>
              <a:gd name="adj" fmla="val 36290"/>
            </a:avLst>
          </a:prstGeom>
          <a:solidFill>
            <a:srgbClr val="E8E8E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493776" y="1371600"/>
            <a:ext cx="3017520" cy="1371600"/>
          </a:xfrm>
        </p:spPr>
        <p:txBody>
          <a:bodyPr lIns="0" tIns="0" rIns="0" bIns="0" anchor="b">
            <a:noAutofit/>
          </a:bodyPr>
          <a:lstStyle>
            <a:lvl1pPr algn="r">
              <a:lnSpc>
                <a:spcPct val="90000"/>
              </a:lnSpc>
              <a:defRPr sz="2400">
                <a:solidFill>
                  <a:srgbClr val="123E57"/>
                </a:solidFill>
                <a:latin typeface="+mj-lt"/>
                <a:cs typeface="SapientSansBold"/>
              </a:defRPr>
            </a:lvl1pPr>
          </a:lstStyle>
          <a:p>
            <a:r>
              <a:rPr lang="en-US" dirty="0"/>
              <a:t>Agenda</a:t>
            </a:r>
          </a:p>
        </p:txBody>
      </p:sp>
      <p:sp>
        <p:nvSpPr>
          <p:cNvPr id="7" name="Text Box 14"/>
          <p:cNvSpPr txBox="1">
            <a:spLocks noChangeArrowheads="1"/>
          </p:cNvSpPr>
          <p:nvPr userDrawn="1"/>
        </p:nvSpPr>
        <p:spPr bwMode="auto">
          <a:xfrm>
            <a:off x="8647113" y="4864608"/>
            <a:ext cx="307975" cy="182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noAutofit/>
          </a:bodyPr>
          <a:lstStyle>
            <a:lvl1pPr defTabSz="912813"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  <a:cs typeface="ＭＳ Ｐゴシック" charset="0"/>
              </a:defRPr>
            </a:lvl1pPr>
            <a:lvl2pPr marL="37931725" indent="-37474525" defTabSz="912813"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2pPr>
            <a:lvl3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3pPr>
            <a:lvl4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4pPr>
            <a:lvl5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9pPr>
          </a:lstStyle>
          <a:p>
            <a:pPr algn="r" fontAlgn="auto">
              <a:lnSpc>
                <a:spcPct val="101000"/>
              </a:lnSpc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1000" b="1" dirty="0">
                <a:solidFill>
                  <a:srgbClr val="7F7F7F"/>
                </a:solidFill>
                <a:latin typeface="+mn-lt"/>
                <a:cs typeface="SapientSansRegular"/>
              </a:rPr>
              <a:t> </a:t>
            </a:r>
            <a:fld id="{4225D95B-3580-C74C-AC82-B8FCF626B418}" type="slidenum">
              <a:rPr lang="en-US" sz="1000" b="1" smtClean="0">
                <a:solidFill>
                  <a:srgbClr val="7F7F7F"/>
                </a:solidFill>
                <a:latin typeface="+mn-lt"/>
                <a:cs typeface="SapientSansRegular"/>
              </a:rPr>
              <a:pPr algn="r" fontAlgn="auto">
                <a:lnSpc>
                  <a:spcPct val="101000"/>
                </a:lnSpc>
                <a:spcBef>
                  <a:spcPct val="50000"/>
                </a:spcBef>
                <a:spcAft>
                  <a:spcPts val="0"/>
                </a:spcAft>
                <a:defRPr/>
              </a:pPr>
              <a:t>‹#›</a:t>
            </a:fld>
            <a:endParaRPr lang="en-US" sz="1000" b="1" dirty="0">
              <a:solidFill>
                <a:srgbClr val="7F7F7F"/>
              </a:solidFill>
              <a:latin typeface="+mn-lt"/>
              <a:cs typeface="SapientSansRegular"/>
            </a:endParaRPr>
          </a:p>
        </p:txBody>
      </p:sp>
      <p:pic>
        <p:nvPicPr>
          <p:cNvPr id="9" name="Picture 8" descr="NCI-Logo-Gray-Knock-NEW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4864608"/>
            <a:ext cx="1916888" cy="182880"/>
          </a:xfrm>
          <a:prstGeom prst="rect">
            <a:avLst/>
          </a:prstGeom>
        </p:spPr>
      </p:pic>
      <p:sp>
        <p:nvSpPr>
          <p:cNvPr id="11" name="Text Placeholder 12"/>
          <p:cNvSpPr>
            <a:spLocks noGrp="1"/>
          </p:cNvSpPr>
          <p:nvPr>
            <p:ph type="body" sz="quarter" idx="11" hasCustomPrompt="1"/>
          </p:nvPr>
        </p:nvSpPr>
        <p:spPr>
          <a:xfrm>
            <a:off x="4334256" y="0"/>
            <a:ext cx="4297680" cy="5148072"/>
          </a:xfrm>
        </p:spPr>
        <p:txBody>
          <a:bodyPr anchor="ctr">
            <a:noAutofit/>
          </a:bodyPr>
          <a:lstStyle>
            <a:lvl1pPr marL="457200" marR="0" indent="-4572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chemeClr val="accent1"/>
              </a:buClr>
              <a:buSzTx/>
              <a:buFont typeface="+mj-lt"/>
              <a:buAutoNum type="arabicPeriod"/>
              <a:tabLst/>
              <a:defRPr i="1">
                <a:solidFill>
                  <a:srgbClr val="000000"/>
                </a:solidFill>
              </a:defRPr>
            </a:lvl1pPr>
            <a:lvl2pPr marL="685800" marR="0" indent="-2286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chemeClr val="accent1"/>
              </a:buClr>
              <a:buSzTx/>
              <a:buFont typeface="Wingdings" charset="2"/>
              <a:buChar char="§"/>
              <a:tabLst/>
              <a:defRPr lang="en-US" sz="1900" i="1" kern="1200" baseline="0" dirty="0" smtClean="0">
                <a:solidFill>
                  <a:srgbClr val="000000"/>
                </a:solidFill>
                <a:latin typeface="+mn-lt"/>
                <a:ea typeface="ＭＳ Ｐゴシック" charset="0"/>
                <a:cs typeface="SapientCentroSlab-Light"/>
              </a:defRPr>
            </a:lvl2pPr>
          </a:lstStyle>
          <a:p>
            <a:r>
              <a:rPr lang="en-US" dirty="0"/>
              <a:t>Agenda Item 1</a:t>
            </a:r>
          </a:p>
          <a:p>
            <a:pPr lvl="1"/>
            <a:r>
              <a:rPr lang="en-US" dirty="0"/>
              <a:t>Agenda Item 1a</a:t>
            </a:r>
          </a:p>
          <a:p>
            <a:pPr lvl="1"/>
            <a:r>
              <a:rPr lang="en-US" dirty="0"/>
              <a:t>Agenda Item 1b</a:t>
            </a:r>
          </a:p>
          <a:p>
            <a:r>
              <a:rPr lang="en-US" dirty="0"/>
              <a:t>Agenda Item 2</a:t>
            </a:r>
          </a:p>
          <a:p>
            <a:pPr lvl="1"/>
            <a:r>
              <a:rPr lang="en-US" dirty="0"/>
              <a:t>Agenda Item 2a</a:t>
            </a:r>
          </a:p>
          <a:p>
            <a:pPr lvl="1"/>
            <a:r>
              <a:rPr lang="en-US" dirty="0"/>
              <a:t>Agenda Item 2b</a:t>
            </a:r>
          </a:p>
          <a:p>
            <a:r>
              <a:rPr lang="en-US" dirty="0"/>
              <a:t>Agenda Item 3</a:t>
            </a:r>
          </a:p>
          <a:p>
            <a:pPr marL="685800" marR="0" lvl="1" indent="-2286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chemeClr val="accent1"/>
              </a:buClr>
              <a:buSzTx/>
              <a:buFont typeface="Wingdings" charset="2"/>
              <a:buChar char="§"/>
              <a:tabLst/>
              <a:defRPr/>
            </a:pPr>
            <a:r>
              <a:rPr lang="en-US" dirty="0"/>
              <a:t>Agenda Item 3a</a:t>
            </a:r>
          </a:p>
          <a:p>
            <a:pPr marL="685800" marR="0" lvl="1" indent="-2286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chemeClr val="accent1"/>
              </a:buClr>
              <a:buSzTx/>
              <a:buFont typeface="Wingdings" charset="2"/>
              <a:buChar char="§"/>
              <a:tabLst/>
              <a:defRPr/>
            </a:pPr>
            <a:r>
              <a:rPr lang="en-US" dirty="0"/>
              <a:t>Agenda Item 3b</a:t>
            </a:r>
          </a:p>
        </p:txBody>
      </p:sp>
    </p:spTree>
    <p:extLst>
      <p:ext uri="{BB962C8B-B14F-4D97-AF65-F5344CB8AC3E}">
        <p14:creationId xmlns:p14="http://schemas.microsoft.com/office/powerpoint/2010/main" val="182393381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Section Brea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entagon 8"/>
          <p:cNvSpPr/>
          <p:nvPr userDrawn="1"/>
        </p:nvSpPr>
        <p:spPr>
          <a:xfrm>
            <a:off x="0" y="0"/>
            <a:ext cx="8458198" cy="5143500"/>
          </a:xfrm>
          <a:prstGeom prst="homePlate">
            <a:avLst>
              <a:gd name="adj" fmla="val 20935"/>
            </a:avLst>
          </a:prstGeom>
          <a:solidFill>
            <a:srgbClr val="F2F2F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Pentagon 12"/>
          <p:cNvSpPr/>
          <p:nvPr userDrawn="1"/>
        </p:nvSpPr>
        <p:spPr>
          <a:xfrm>
            <a:off x="0" y="0"/>
            <a:ext cx="7289798" cy="5143500"/>
          </a:xfrm>
          <a:prstGeom prst="homePlate">
            <a:avLst>
              <a:gd name="adj" fmla="val 20935"/>
            </a:avLst>
          </a:prstGeom>
          <a:solidFill>
            <a:srgbClr val="E8E8E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1"/>
          <p:cNvSpPr>
            <a:spLocks noGrp="1"/>
          </p:cNvSpPr>
          <p:nvPr>
            <p:ph type="ctrTitle" hasCustomPrompt="1"/>
          </p:nvPr>
        </p:nvSpPr>
        <p:spPr>
          <a:xfrm>
            <a:off x="3429000" y="1817370"/>
            <a:ext cx="5029199" cy="1371600"/>
          </a:xfrm>
        </p:spPr>
        <p:txBody>
          <a:bodyPr lIns="0" tIns="0" rIns="0" bIns="0" anchor="b">
            <a:noAutofit/>
          </a:bodyPr>
          <a:lstStyle>
            <a:lvl1pPr algn="r">
              <a:defRPr sz="2800" spc="-80">
                <a:solidFill>
                  <a:srgbClr val="123E57"/>
                </a:solidFill>
                <a:latin typeface="+mj-lt"/>
                <a:cs typeface="SapientSansBold"/>
              </a:defRPr>
            </a:lvl1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10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428999" y="3257550"/>
            <a:ext cx="5022892" cy="514350"/>
          </a:xfrm>
        </p:spPr>
        <p:txBody>
          <a:bodyPr lIns="0" tIns="0" rIns="0" bIns="0">
            <a:noAutofit/>
          </a:bodyPr>
          <a:lstStyle>
            <a:lvl1pPr marL="0" indent="0" algn="r">
              <a:buNone/>
              <a:defRPr sz="1400" b="0" i="1" spc="100">
                <a:solidFill>
                  <a:schemeClr val="accent3"/>
                </a:solidFill>
                <a:latin typeface="+mn-lt"/>
                <a:cs typeface="SapientCentroSlab-Ligh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Subtitle goes here</a:t>
            </a:r>
          </a:p>
        </p:txBody>
      </p:sp>
      <p:sp>
        <p:nvSpPr>
          <p:cNvPr id="8" name="Text Box 14"/>
          <p:cNvSpPr txBox="1">
            <a:spLocks noChangeArrowheads="1"/>
          </p:cNvSpPr>
          <p:nvPr userDrawn="1"/>
        </p:nvSpPr>
        <p:spPr bwMode="auto">
          <a:xfrm>
            <a:off x="8647113" y="4864608"/>
            <a:ext cx="307975" cy="182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noAutofit/>
          </a:bodyPr>
          <a:lstStyle>
            <a:lvl1pPr defTabSz="912813"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  <a:cs typeface="ＭＳ Ｐゴシック" charset="0"/>
              </a:defRPr>
            </a:lvl1pPr>
            <a:lvl2pPr marL="37931725" indent="-37474525" defTabSz="912813"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2pPr>
            <a:lvl3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3pPr>
            <a:lvl4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4pPr>
            <a:lvl5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9pPr>
          </a:lstStyle>
          <a:p>
            <a:pPr algn="r" fontAlgn="auto">
              <a:lnSpc>
                <a:spcPct val="101000"/>
              </a:lnSpc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1000" b="1" dirty="0">
                <a:solidFill>
                  <a:srgbClr val="7F7F7F"/>
                </a:solidFill>
                <a:latin typeface="+mn-lt"/>
                <a:cs typeface="SapientSansRegular"/>
              </a:rPr>
              <a:t> </a:t>
            </a:r>
            <a:fld id="{4225D95B-3580-C74C-AC82-B8FCF626B418}" type="slidenum">
              <a:rPr lang="en-US" sz="1000" b="1" smtClean="0">
                <a:solidFill>
                  <a:srgbClr val="7F7F7F"/>
                </a:solidFill>
                <a:latin typeface="+mn-lt"/>
                <a:cs typeface="SapientSansRegular"/>
              </a:rPr>
              <a:pPr algn="r" fontAlgn="auto">
                <a:lnSpc>
                  <a:spcPct val="101000"/>
                </a:lnSpc>
                <a:spcBef>
                  <a:spcPct val="50000"/>
                </a:spcBef>
                <a:spcAft>
                  <a:spcPts val="0"/>
                </a:spcAft>
                <a:defRPr/>
              </a:pPr>
              <a:t>‹#›</a:t>
            </a:fld>
            <a:endParaRPr lang="en-US" sz="1000" b="1" dirty="0">
              <a:solidFill>
                <a:srgbClr val="7F7F7F"/>
              </a:solidFill>
              <a:latin typeface="+mn-lt"/>
              <a:cs typeface="SapientSansRegular"/>
            </a:endParaRPr>
          </a:p>
        </p:txBody>
      </p:sp>
      <p:pic>
        <p:nvPicPr>
          <p:cNvPr id="11" name="Picture 10" descr="NCI-Logo-Gray-Knock-NEW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4864608"/>
            <a:ext cx="1916888" cy="182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68471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Section Break AL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entagon 6"/>
          <p:cNvSpPr>
            <a:spLocks noChangeAspect="1"/>
          </p:cNvSpPr>
          <p:nvPr userDrawn="1"/>
        </p:nvSpPr>
        <p:spPr>
          <a:xfrm>
            <a:off x="1523357" y="0"/>
            <a:ext cx="2872114" cy="5148072"/>
          </a:xfrm>
          <a:prstGeom prst="homePlate">
            <a:avLst>
              <a:gd name="adj" fmla="val 36290"/>
            </a:avLst>
          </a:prstGeom>
          <a:solidFill>
            <a:srgbClr val="F2F2F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Pentagon 9"/>
          <p:cNvSpPr>
            <a:spLocks noChangeAspect="1"/>
          </p:cNvSpPr>
          <p:nvPr userDrawn="1"/>
        </p:nvSpPr>
        <p:spPr>
          <a:xfrm>
            <a:off x="0" y="0"/>
            <a:ext cx="3228985" cy="5148072"/>
          </a:xfrm>
          <a:prstGeom prst="homePlate">
            <a:avLst>
              <a:gd name="adj" fmla="val 32357"/>
            </a:avLst>
          </a:prstGeom>
          <a:solidFill>
            <a:srgbClr val="E8E8E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ctrTitle" hasCustomPrompt="1"/>
          </p:nvPr>
        </p:nvSpPr>
        <p:spPr>
          <a:xfrm>
            <a:off x="4395471" y="1817370"/>
            <a:ext cx="4062728" cy="1371600"/>
          </a:xfrm>
        </p:spPr>
        <p:txBody>
          <a:bodyPr lIns="0" tIns="0" rIns="0" bIns="0" anchor="b">
            <a:noAutofit/>
          </a:bodyPr>
          <a:lstStyle>
            <a:lvl1pPr algn="r">
              <a:defRPr sz="2800" spc="-80">
                <a:solidFill>
                  <a:srgbClr val="BB0E3D"/>
                </a:solidFill>
                <a:latin typeface="+mj-lt"/>
                <a:cs typeface="SapientSansBold"/>
              </a:defRPr>
            </a:lvl1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9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395471" y="3257550"/>
            <a:ext cx="4056420" cy="514350"/>
          </a:xfrm>
        </p:spPr>
        <p:txBody>
          <a:bodyPr lIns="0" tIns="0" rIns="0" bIns="0">
            <a:noAutofit/>
          </a:bodyPr>
          <a:lstStyle>
            <a:lvl1pPr marL="0" indent="0" algn="r">
              <a:buNone/>
              <a:defRPr sz="1400" b="0" i="1" spc="100">
                <a:solidFill>
                  <a:schemeClr val="accent3"/>
                </a:solidFill>
                <a:latin typeface="+mn-lt"/>
                <a:cs typeface="SapientCentroSlab-Ligh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Subtitle goes here</a:t>
            </a:r>
          </a:p>
        </p:txBody>
      </p:sp>
      <p:sp>
        <p:nvSpPr>
          <p:cNvPr id="12" name="Text Box 14"/>
          <p:cNvSpPr txBox="1">
            <a:spLocks noChangeArrowheads="1"/>
          </p:cNvSpPr>
          <p:nvPr userDrawn="1"/>
        </p:nvSpPr>
        <p:spPr bwMode="auto">
          <a:xfrm>
            <a:off x="8647113" y="4864608"/>
            <a:ext cx="307975" cy="182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noAutofit/>
          </a:bodyPr>
          <a:lstStyle>
            <a:lvl1pPr defTabSz="912813"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  <a:cs typeface="ＭＳ Ｐゴシック" charset="0"/>
              </a:defRPr>
            </a:lvl1pPr>
            <a:lvl2pPr marL="37931725" indent="-37474525" defTabSz="912813"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2pPr>
            <a:lvl3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3pPr>
            <a:lvl4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4pPr>
            <a:lvl5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9pPr>
          </a:lstStyle>
          <a:p>
            <a:pPr algn="r" fontAlgn="auto">
              <a:lnSpc>
                <a:spcPct val="101000"/>
              </a:lnSpc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1000" b="1" dirty="0">
                <a:solidFill>
                  <a:srgbClr val="7F7F7F"/>
                </a:solidFill>
                <a:latin typeface="+mn-lt"/>
                <a:cs typeface="SapientSansRegular"/>
              </a:rPr>
              <a:t> </a:t>
            </a:r>
            <a:fld id="{4225D95B-3580-C74C-AC82-B8FCF626B418}" type="slidenum">
              <a:rPr lang="en-US" sz="1000" b="1" smtClean="0">
                <a:solidFill>
                  <a:srgbClr val="7F7F7F"/>
                </a:solidFill>
                <a:latin typeface="+mn-lt"/>
                <a:cs typeface="SapientSansRegular"/>
              </a:rPr>
              <a:pPr algn="r" fontAlgn="auto">
                <a:lnSpc>
                  <a:spcPct val="101000"/>
                </a:lnSpc>
                <a:spcBef>
                  <a:spcPct val="50000"/>
                </a:spcBef>
                <a:spcAft>
                  <a:spcPts val="0"/>
                </a:spcAft>
                <a:defRPr/>
              </a:pPr>
              <a:t>‹#›</a:t>
            </a:fld>
            <a:endParaRPr lang="en-US" sz="1000" b="1" dirty="0">
              <a:solidFill>
                <a:srgbClr val="7F7F7F"/>
              </a:solidFill>
              <a:latin typeface="+mn-lt"/>
              <a:cs typeface="SapientSansRegular"/>
            </a:endParaRPr>
          </a:p>
        </p:txBody>
      </p:sp>
      <p:pic>
        <p:nvPicPr>
          <p:cNvPr id="13" name="Picture 12" descr="NCI-Logo-Gray-Knock-NEW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4864608"/>
            <a:ext cx="1916888" cy="182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865723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Whi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entagon 3"/>
          <p:cNvSpPr/>
          <p:nvPr userDrawn="1"/>
        </p:nvSpPr>
        <p:spPr>
          <a:xfrm>
            <a:off x="0" y="0"/>
            <a:ext cx="8458198" cy="5143500"/>
          </a:xfrm>
          <a:prstGeom prst="homePlate">
            <a:avLst>
              <a:gd name="adj" fmla="val 20935"/>
            </a:avLst>
          </a:prstGeom>
          <a:solidFill>
            <a:srgbClr val="F2F2F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Pentagon 4"/>
          <p:cNvSpPr/>
          <p:nvPr userDrawn="1"/>
        </p:nvSpPr>
        <p:spPr>
          <a:xfrm>
            <a:off x="0" y="0"/>
            <a:ext cx="7289798" cy="5143500"/>
          </a:xfrm>
          <a:prstGeom prst="homePlate">
            <a:avLst>
              <a:gd name="adj" fmla="val 20935"/>
            </a:avLst>
          </a:prstGeom>
          <a:solidFill>
            <a:srgbClr val="E8E8E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 hasCustomPrompt="1"/>
          </p:nvPr>
        </p:nvSpPr>
        <p:spPr>
          <a:xfrm>
            <a:off x="685800" y="1371600"/>
            <a:ext cx="7772400" cy="2400300"/>
          </a:xfrm>
        </p:spPr>
        <p:txBody>
          <a:bodyPr anchor="ctr">
            <a:noAutofit/>
          </a:bodyPr>
          <a:lstStyle>
            <a:lvl1pPr marL="0" indent="0" algn="ctr">
              <a:spcAft>
                <a:spcPts val="0"/>
              </a:spcAft>
              <a:buNone/>
              <a:defRPr sz="2400" b="0" i="1" baseline="0">
                <a:solidFill>
                  <a:srgbClr val="123E57"/>
                </a:solidFill>
                <a:latin typeface="+mn-lt"/>
                <a:cs typeface="SapientCentroSlab-Light"/>
              </a:defRPr>
            </a:lvl1pPr>
          </a:lstStyle>
          <a:p>
            <a:pPr lvl="0"/>
            <a:r>
              <a:rPr lang="en-US" dirty="0"/>
              <a:t>Vision Quote</a:t>
            </a:r>
            <a:br>
              <a:rPr lang="en-US" dirty="0"/>
            </a:br>
            <a:r>
              <a:rPr lang="en-US" dirty="0"/>
              <a:t>“</a:t>
            </a:r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fugit </a:t>
            </a:r>
            <a:r>
              <a:rPr lang="en-US" dirty="0" err="1"/>
              <a:t>liberavisse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 err="1"/>
              <a:t>nec</a:t>
            </a:r>
            <a:r>
              <a:rPr lang="en-US" dirty="0"/>
              <a:t> at. </a:t>
            </a:r>
            <a:r>
              <a:rPr lang="en-US" dirty="0" err="1"/>
              <a:t>Essent</a:t>
            </a:r>
            <a:r>
              <a:rPr lang="en-US" dirty="0"/>
              <a:t> </a:t>
            </a:r>
            <a:r>
              <a:rPr lang="en-US" dirty="0" err="1"/>
              <a:t>elaboraret</a:t>
            </a:r>
            <a:r>
              <a:rPr lang="en-US" dirty="0"/>
              <a:t> </a:t>
            </a:r>
            <a:r>
              <a:rPr lang="en-US" dirty="0" err="1"/>
              <a:t>conclusionemque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 err="1"/>
              <a:t>eam</a:t>
            </a:r>
            <a:r>
              <a:rPr lang="en-US" dirty="0"/>
              <a:t> id. Quo ex </a:t>
            </a:r>
            <a:r>
              <a:rPr lang="en-US" dirty="0" err="1"/>
              <a:t>laboramus</a:t>
            </a:r>
            <a:r>
              <a:rPr lang="en-US" dirty="0"/>
              <a:t> </a:t>
            </a:r>
            <a:r>
              <a:rPr lang="en-US" dirty="0" err="1"/>
              <a:t>accommodare</a:t>
            </a:r>
            <a:r>
              <a:rPr lang="en-US" dirty="0"/>
              <a:t>, </a:t>
            </a:r>
            <a:br>
              <a:rPr lang="en-US" dirty="0"/>
            </a:br>
            <a:r>
              <a:rPr lang="en-US" dirty="0"/>
              <a:t>his </a:t>
            </a:r>
            <a:r>
              <a:rPr lang="en-US" dirty="0" err="1"/>
              <a:t>falli</a:t>
            </a:r>
            <a:r>
              <a:rPr lang="en-US" dirty="0"/>
              <a:t> </a:t>
            </a:r>
            <a:r>
              <a:rPr lang="en-US" dirty="0" err="1"/>
              <a:t>deleniti</a:t>
            </a:r>
            <a:r>
              <a:rPr lang="en-US" dirty="0"/>
              <a:t> </a:t>
            </a:r>
            <a:r>
              <a:rPr lang="en-US" dirty="0" err="1"/>
              <a:t>ei</a:t>
            </a:r>
            <a:r>
              <a:rPr lang="en-US" dirty="0"/>
              <a:t>. </a:t>
            </a:r>
            <a:r>
              <a:rPr lang="en-US" dirty="0" err="1"/>
              <a:t>Illud</a:t>
            </a:r>
            <a:r>
              <a:rPr lang="en-US" dirty="0"/>
              <a:t> postulant </a:t>
            </a:r>
            <a:br>
              <a:rPr lang="en-US" dirty="0"/>
            </a:br>
            <a:r>
              <a:rPr lang="en-US" dirty="0" err="1"/>
              <a:t>adversarium</a:t>
            </a:r>
            <a:r>
              <a:rPr lang="en-US" dirty="0"/>
              <a:t> </a:t>
            </a:r>
            <a:r>
              <a:rPr lang="en-US" dirty="0" err="1"/>
              <a:t>ei</a:t>
            </a:r>
            <a:r>
              <a:rPr lang="en-US" dirty="0"/>
              <a:t> his.”</a:t>
            </a:r>
          </a:p>
        </p:txBody>
      </p:sp>
      <p:sp>
        <p:nvSpPr>
          <p:cNvPr id="7" name="Text Box 14"/>
          <p:cNvSpPr txBox="1">
            <a:spLocks noChangeArrowheads="1"/>
          </p:cNvSpPr>
          <p:nvPr userDrawn="1"/>
        </p:nvSpPr>
        <p:spPr bwMode="auto">
          <a:xfrm>
            <a:off x="8647113" y="4864608"/>
            <a:ext cx="307975" cy="182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noAutofit/>
          </a:bodyPr>
          <a:lstStyle>
            <a:lvl1pPr defTabSz="912813"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  <a:cs typeface="ＭＳ Ｐゴシック" charset="0"/>
              </a:defRPr>
            </a:lvl1pPr>
            <a:lvl2pPr marL="37931725" indent="-37474525" defTabSz="912813"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2pPr>
            <a:lvl3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3pPr>
            <a:lvl4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4pPr>
            <a:lvl5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9pPr>
          </a:lstStyle>
          <a:p>
            <a:pPr algn="r" fontAlgn="auto">
              <a:lnSpc>
                <a:spcPct val="101000"/>
              </a:lnSpc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1000" b="1" dirty="0">
                <a:solidFill>
                  <a:srgbClr val="7F7F7F"/>
                </a:solidFill>
                <a:latin typeface="+mn-lt"/>
                <a:cs typeface="SapientSansRegular"/>
              </a:rPr>
              <a:t> </a:t>
            </a:r>
            <a:fld id="{4225D95B-3580-C74C-AC82-B8FCF626B418}" type="slidenum">
              <a:rPr lang="en-US" sz="1000" b="1" smtClean="0">
                <a:solidFill>
                  <a:srgbClr val="7F7F7F"/>
                </a:solidFill>
                <a:latin typeface="+mn-lt"/>
                <a:cs typeface="SapientSansRegular"/>
              </a:rPr>
              <a:pPr algn="r" fontAlgn="auto">
                <a:lnSpc>
                  <a:spcPct val="101000"/>
                </a:lnSpc>
                <a:spcBef>
                  <a:spcPct val="50000"/>
                </a:spcBef>
                <a:spcAft>
                  <a:spcPts val="0"/>
                </a:spcAft>
                <a:defRPr/>
              </a:pPr>
              <a:t>‹#›</a:t>
            </a:fld>
            <a:endParaRPr lang="en-US" sz="1000" b="1" dirty="0">
              <a:solidFill>
                <a:srgbClr val="7F7F7F"/>
              </a:solidFill>
              <a:latin typeface="+mn-lt"/>
              <a:cs typeface="SapientSansRegular"/>
            </a:endParaRPr>
          </a:p>
        </p:txBody>
      </p:sp>
      <p:pic>
        <p:nvPicPr>
          <p:cNvPr id="8" name="Picture 7" descr="NCI-Logo-Gray-Knock-NEW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4864608"/>
            <a:ext cx="1916888" cy="182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16111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Section Break AL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entagon 6"/>
          <p:cNvSpPr>
            <a:spLocks noChangeAspect="1"/>
          </p:cNvSpPr>
          <p:nvPr userDrawn="1"/>
        </p:nvSpPr>
        <p:spPr>
          <a:xfrm>
            <a:off x="1523357" y="0"/>
            <a:ext cx="2872114" cy="5148072"/>
          </a:xfrm>
          <a:prstGeom prst="homePlate">
            <a:avLst>
              <a:gd name="adj" fmla="val 36290"/>
            </a:avLst>
          </a:prstGeom>
          <a:solidFill>
            <a:srgbClr val="F2F2F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Pentagon 9"/>
          <p:cNvSpPr>
            <a:spLocks noChangeAspect="1"/>
          </p:cNvSpPr>
          <p:nvPr userDrawn="1"/>
        </p:nvSpPr>
        <p:spPr>
          <a:xfrm>
            <a:off x="0" y="0"/>
            <a:ext cx="3228985" cy="5148072"/>
          </a:xfrm>
          <a:prstGeom prst="homePlate">
            <a:avLst>
              <a:gd name="adj" fmla="val 32357"/>
            </a:avLst>
          </a:prstGeom>
          <a:solidFill>
            <a:srgbClr val="E8E8E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ctrTitle" hasCustomPrompt="1"/>
          </p:nvPr>
        </p:nvSpPr>
        <p:spPr>
          <a:xfrm>
            <a:off x="4395471" y="1817370"/>
            <a:ext cx="4062728" cy="1371600"/>
          </a:xfrm>
        </p:spPr>
        <p:txBody>
          <a:bodyPr lIns="0" tIns="0" rIns="0" bIns="0" anchor="b">
            <a:noAutofit/>
          </a:bodyPr>
          <a:lstStyle>
            <a:lvl1pPr algn="r">
              <a:defRPr sz="2800" spc="-80">
                <a:solidFill>
                  <a:srgbClr val="BB0E3D"/>
                </a:solidFill>
                <a:latin typeface="+mj-lt"/>
                <a:cs typeface="SapientSansBold"/>
              </a:defRPr>
            </a:lvl1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9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395471" y="3257550"/>
            <a:ext cx="4056420" cy="514350"/>
          </a:xfrm>
        </p:spPr>
        <p:txBody>
          <a:bodyPr lIns="0" tIns="0" rIns="0" bIns="0">
            <a:noAutofit/>
          </a:bodyPr>
          <a:lstStyle>
            <a:lvl1pPr marL="0" indent="0" algn="r">
              <a:buNone/>
              <a:defRPr sz="1400" b="0" i="1" spc="100">
                <a:solidFill>
                  <a:schemeClr val="accent3"/>
                </a:solidFill>
                <a:latin typeface="+mn-lt"/>
                <a:cs typeface="SapientCentroSlab-Ligh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Subtitle goes here</a:t>
            </a:r>
          </a:p>
        </p:txBody>
      </p:sp>
      <p:sp>
        <p:nvSpPr>
          <p:cNvPr id="12" name="Text Box 14"/>
          <p:cNvSpPr txBox="1">
            <a:spLocks noChangeArrowheads="1"/>
          </p:cNvSpPr>
          <p:nvPr userDrawn="1"/>
        </p:nvSpPr>
        <p:spPr bwMode="auto">
          <a:xfrm>
            <a:off x="8647113" y="4864608"/>
            <a:ext cx="307975" cy="182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noAutofit/>
          </a:bodyPr>
          <a:lstStyle>
            <a:lvl1pPr defTabSz="912813"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  <a:cs typeface="ＭＳ Ｐゴシック" charset="0"/>
              </a:defRPr>
            </a:lvl1pPr>
            <a:lvl2pPr marL="37931725" indent="-37474525" defTabSz="912813"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2pPr>
            <a:lvl3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3pPr>
            <a:lvl4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4pPr>
            <a:lvl5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9pPr>
          </a:lstStyle>
          <a:p>
            <a:pPr algn="r" fontAlgn="auto">
              <a:lnSpc>
                <a:spcPct val="101000"/>
              </a:lnSpc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1000" b="1" dirty="0">
                <a:solidFill>
                  <a:srgbClr val="7F7F7F"/>
                </a:solidFill>
                <a:latin typeface="+mn-lt"/>
                <a:cs typeface="SapientSansRegular"/>
              </a:rPr>
              <a:t> </a:t>
            </a:r>
            <a:fld id="{4225D95B-3580-C74C-AC82-B8FCF626B418}" type="slidenum">
              <a:rPr lang="en-US" sz="1000" b="1" smtClean="0">
                <a:solidFill>
                  <a:srgbClr val="7F7F7F"/>
                </a:solidFill>
                <a:latin typeface="+mn-lt"/>
                <a:cs typeface="SapientSansRegular"/>
              </a:rPr>
              <a:pPr algn="r" fontAlgn="auto">
                <a:lnSpc>
                  <a:spcPct val="101000"/>
                </a:lnSpc>
                <a:spcBef>
                  <a:spcPct val="50000"/>
                </a:spcBef>
                <a:spcAft>
                  <a:spcPts val="0"/>
                </a:spcAft>
                <a:defRPr/>
              </a:pPr>
              <a:t>‹#›</a:t>
            </a:fld>
            <a:endParaRPr lang="en-US" sz="1000" b="1" dirty="0">
              <a:solidFill>
                <a:srgbClr val="7F7F7F"/>
              </a:solidFill>
              <a:latin typeface="+mn-lt"/>
              <a:cs typeface="SapientSansRegular"/>
            </a:endParaRPr>
          </a:p>
        </p:txBody>
      </p:sp>
      <p:pic>
        <p:nvPicPr>
          <p:cNvPr id="13" name="Picture 12" descr="NCI-Logo-Gray-Knock-NEW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4864608"/>
            <a:ext cx="1916888" cy="182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839330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olumn —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493776" y="311658"/>
            <a:ext cx="8165592" cy="317395"/>
          </a:xfrm>
        </p:spPr>
        <p:txBody>
          <a:bodyPr lIns="0" tIns="0" rIns="0" bIns="0" anchor="b">
            <a:noAutofit/>
          </a:bodyPr>
          <a:lstStyle>
            <a:lvl1pPr>
              <a:lnSpc>
                <a:spcPct val="90000"/>
              </a:lnSpc>
              <a:defRPr sz="2400" baseline="0">
                <a:solidFill>
                  <a:srgbClr val="123E57"/>
                </a:solidFill>
                <a:latin typeface="+mj-lt"/>
                <a:cs typeface="SapientSansBold"/>
              </a:defRPr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12" name="Text Box 14"/>
          <p:cNvSpPr txBox="1">
            <a:spLocks noChangeArrowheads="1"/>
          </p:cNvSpPr>
          <p:nvPr userDrawn="1"/>
        </p:nvSpPr>
        <p:spPr bwMode="auto">
          <a:xfrm>
            <a:off x="8647113" y="4864608"/>
            <a:ext cx="307975" cy="182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noAutofit/>
          </a:bodyPr>
          <a:lstStyle>
            <a:lvl1pPr defTabSz="912813"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  <a:cs typeface="ＭＳ Ｐゴシック" charset="0"/>
              </a:defRPr>
            </a:lvl1pPr>
            <a:lvl2pPr marL="37931725" indent="-37474525" defTabSz="912813"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2pPr>
            <a:lvl3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3pPr>
            <a:lvl4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4pPr>
            <a:lvl5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9pPr>
          </a:lstStyle>
          <a:p>
            <a:pPr algn="r" fontAlgn="auto">
              <a:lnSpc>
                <a:spcPct val="101000"/>
              </a:lnSpc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1000" b="1" dirty="0">
                <a:solidFill>
                  <a:srgbClr val="7F7F7F"/>
                </a:solidFill>
                <a:latin typeface="+mn-lt"/>
                <a:cs typeface="SapientSansRegular"/>
              </a:rPr>
              <a:t> </a:t>
            </a:r>
            <a:fld id="{4225D95B-3580-C74C-AC82-B8FCF626B418}" type="slidenum">
              <a:rPr lang="en-US" sz="1000" b="1" smtClean="0">
                <a:solidFill>
                  <a:srgbClr val="7F7F7F"/>
                </a:solidFill>
                <a:latin typeface="+mn-lt"/>
                <a:cs typeface="SapientSansRegular"/>
              </a:rPr>
              <a:pPr algn="r" fontAlgn="auto">
                <a:lnSpc>
                  <a:spcPct val="101000"/>
                </a:lnSpc>
                <a:spcBef>
                  <a:spcPct val="50000"/>
                </a:spcBef>
                <a:spcAft>
                  <a:spcPts val="0"/>
                </a:spcAft>
                <a:defRPr/>
              </a:pPr>
              <a:t>‹#›</a:t>
            </a:fld>
            <a:endParaRPr lang="en-US" sz="1000" b="1" dirty="0">
              <a:solidFill>
                <a:srgbClr val="7F7F7F"/>
              </a:solidFill>
              <a:latin typeface="+mn-lt"/>
              <a:cs typeface="SapientSansRegular"/>
            </a:endParaRPr>
          </a:p>
        </p:txBody>
      </p:sp>
      <p:pic>
        <p:nvPicPr>
          <p:cNvPr id="15" name="Picture 14" descr="NCI-Logo-Gray-Knock-NEW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4864608"/>
            <a:ext cx="1916888" cy="18288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>
          <a:xfrm>
            <a:off x="493776" y="1069975"/>
            <a:ext cx="8165592" cy="36004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382991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olumn — No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493776" y="311658"/>
            <a:ext cx="8165592" cy="317395"/>
          </a:xfrm>
        </p:spPr>
        <p:txBody>
          <a:bodyPr lIns="0" tIns="0" rIns="0" bIns="0" anchor="b">
            <a:noAutofit/>
          </a:bodyPr>
          <a:lstStyle>
            <a:lvl1pPr>
              <a:lnSpc>
                <a:spcPct val="90000"/>
              </a:lnSpc>
              <a:defRPr sz="2400" baseline="0">
                <a:solidFill>
                  <a:srgbClr val="123E57"/>
                </a:solidFill>
                <a:latin typeface="+mj-lt"/>
                <a:cs typeface="SapientSansBold"/>
              </a:defRPr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12" name="Text Box 14"/>
          <p:cNvSpPr txBox="1">
            <a:spLocks noChangeArrowheads="1"/>
          </p:cNvSpPr>
          <p:nvPr userDrawn="1"/>
        </p:nvSpPr>
        <p:spPr bwMode="auto">
          <a:xfrm>
            <a:off x="8647113" y="4864608"/>
            <a:ext cx="307975" cy="182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noAutofit/>
          </a:bodyPr>
          <a:lstStyle>
            <a:lvl1pPr defTabSz="912813"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  <a:cs typeface="ＭＳ Ｐゴシック" charset="0"/>
              </a:defRPr>
            </a:lvl1pPr>
            <a:lvl2pPr marL="37931725" indent="-37474525" defTabSz="912813"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2pPr>
            <a:lvl3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3pPr>
            <a:lvl4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4pPr>
            <a:lvl5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9pPr>
          </a:lstStyle>
          <a:p>
            <a:pPr algn="r" fontAlgn="auto">
              <a:lnSpc>
                <a:spcPct val="101000"/>
              </a:lnSpc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1000" b="1" dirty="0">
                <a:solidFill>
                  <a:srgbClr val="7F7F7F"/>
                </a:solidFill>
                <a:latin typeface="+mn-lt"/>
                <a:cs typeface="SapientSansRegular"/>
              </a:rPr>
              <a:t> </a:t>
            </a:r>
            <a:fld id="{4225D95B-3580-C74C-AC82-B8FCF626B418}" type="slidenum">
              <a:rPr lang="en-US" sz="1000" b="1" smtClean="0">
                <a:solidFill>
                  <a:srgbClr val="7F7F7F"/>
                </a:solidFill>
                <a:latin typeface="+mn-lt"/>
                <a:cs typeface="SapientSansRegular"/>
              </a:rPr>
              <a:pPr algn="r" fontAlgn="auto">
                <a:lnSpc>
                  <a:spcPct val="101000"/>
                </a:lnSpc>
                <a:spcBef>
                  <a:spcPct val="50000"/>
                </a:spcBef>
                <a:spcAft>
                  <a:spcPts val="0"/>
                </a:spcAft>
                <a:defRPr/>
              </a:pPr>
              <a:t>‹#›</a:t>
            </a:fld>
            <a:endParaRPr lang="en-US" sz="1000" b="1" dirty="0">
              <a:solidFill>
                <a:srgbClr val="7F7F7F"/>
              </a:solidFill>
              <a:latin typeface="+mn-lt"/>
              <a:cs typeface="SapientSansRegular"/>
            </a:endParaRPr>
          </a:p>
        </p:txBody>
      </p:sp>
      <p:sp>
        <p:nvSpPr>
          <p:cNvPr id="5" name="Content Placeholder 2"/>
          <p:cNvSpPr>
            <a:spLocks noGrp="1"/>
          </p:cNvSpPr>
          <p:nvPr>
            <p:ph sz="quarter" idx="11"/>
          </p:nvPr>
        </p:nvSpPr>
        <p:spPr>
          <a:xfrm>
            <a:off x="493776" y="1069975"/>
            <a:ext cx="8165592" cy="36004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0728152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umn Left —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493776" y="311658"/>
            <a:ext cx="8165592" cy="317395"/>
          </a:xfrm>
        </p:spPr>
        <p:txBody>
          <a:bodyPr lIns="0" tIns="0" rIns="0" bIns="0" anchor="b">
            <a:noAutofit/>
          </a:bodyPr>
          <a:lstStyle>
            <a:lvl1pPr>
              <a:lnSpc>
                <a:spcPct val="90000"/>
              </a:lnSpc>
              <a:defRPr sz="2400" baseline="0">
                <a:solidFill>
                  <a:srgbClr val="123E57"/>
                </a:solidFill>
                <a:latin typeface="+mj-lt"/>
                <a:cs typeface="SapientSansBold"/>
              </a:defRPr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14" name="Text Box 14"/>
          <p:cNvSpPr txBox="1">
            <a:spLocks noChangeArrowheads="1"/>
          </p:cNvSpPr>
          <p:nvPr userDrawn="1"/>
        </p:nvSpPr>
        <p:spPr bwMode="auto">
          <a:xfrm>
            <a:off x="8647113" y="4864608"/>
            <a:ext cx="307975" cy="182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noAutofit/>
          </a:bodyPr>
          <a:lstStyle>
            <a:lvl1pPr defTabSz="912813"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  <a:cs typeface="ＭＳ Ｐゴシック" charset="0"/>
              </a:defRPr>
            </a:lvl1pPr>
            <a:lvl2pPr marL="37931725" indent="-37474525" defTabSz="912813"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2pPr>
            <a:lvl3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3pPr>
            <a:lvl4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4pPr>
            <a:lvl5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9pPr>
          </a:lstStyle>
          <a:p>
            <a:pPr algn="r" fontAlgn="auto">
              <a:lnSpc>
                <a:spcPct val="101000"/>
              </a:lnSpc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1000" b="1" dirty="0">
                <a:solidFill>
                  <a:srgbClr val="7F7F7F"/>
                </a:solidFill>
                <a:latin typeface="+mn-lt"/>
                <a:cs typeface="SapientSansRegular"/>
              </a:rPr>
              <a:t> </a:t>
            </a:r>
            <a:fld id="{4225D95B-3580-C74C-AC82-B8FCF626B418}" type="slidenum">
              <a:rPr lang="en-US" sz="1000" b="1" smtClean="0">
                <a:solidFill>
                  <a:srgbClr val="7F7F7F"/>
                </a:solidFill>
                <a:latin typeface="+mn-lt"/>
                <a:cs typeface="SapientSansRegular"/>
              </a:rPr>
              <a:pPr algn="r" fontAlgn="auto">
                <a:lnSpc>
                  <a:spcPct val="101000"/>
                </a:lnSpc>
                <a:spcBef>
                  <a:spcPct val="50000"/>
                </a:spcBef>
                <a:spcAft>
                  <a:spcPts val="0"/>
                </a:spcAft>
                <a:defRPr/>
              </a:pPr>
              <a:t>‹#›</a:t>
            </a:fld>
            <a:endParaRPr lang="en-US" sz="1000" b="1" dirty="0">
              <a:solidFill>
                <a:srgbClr val="7F7F7F"/>
              </a:solidFill>
              <a:latin typeface="+mn-lt"/>
              <a:cs typeface="SapientSansRegular"/>
            </a:endParaRPr>
          </a:p>
        </p:txBody>
      </p:sp>
      <p:pic>
        <p:nvPicPr>
          <p:cNvPr id="15" name="Picture 14" descr="NCI-Logo-Gray-Knock-NEW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4864608"/>
            <a:ext cx="1916888" cy="182880"/>
          </a:xfrm>
          <a:prstGeom prst="rect">
            <a:avLst/>
          </a:prstGeom>
        </p:spPr>
      </p:pic>
      <p:sp>
        <p:nvSpPr>
          <p:cNvPr id="6" name="Content Placeholder 2"/>
          <p:cNvSpPr>
            <a:spLocks noGrp="1"/>
          </p:cNvSpPr>
          <p:nvPr>
            <p:ph sz="quarter" idx="11"/>
          </p:nvPr>
        </p:nvSpPr>
        <p:spPr>
          <a:xfrm>
            <a:off x="493776" y="1069975"/>
            <a:ext cx="4108387" cy="3600450"/>
          </a:xfrm>
        </p:spPr>
        <p:txBody>
          <a:bodyPr numCol="1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Content Placeholder 4"/>
          <p:cNvSpPr>
            <a:spLocks noGrp="1"/>
          </p:cNvSpPr>
          <p:nvPr>
            <p:ph sz="quarter" idx="12"/>
          </p:nvPr>
        </p:nvSpPr>
        <p:spPr>
          <a:xfrm>
            <a:off x="4762055" y="1069975"/>
            <a:ext cx="3897313" cy="3600450"/>
          </a:xfrm>
        </p:spPr>
        <p:txBody>
          <a:bodyPr anchor="ctr"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7545348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umn Left — No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493776" y="311658"/>
            <a:ext cx="8165592" cy="317395"/>
          </a:xfrm>
        </p:spPr>
        <p:txBody>
          <a:bodyPr lIns="0" tIns="0" rIns="0" bIns="0" anchor="b">
            <a:noAutofit/>
          </a:bodyPr>
          <a:lstStyle>
            <a:lvl1pPr>
              <a:lnSpc>
                <a:spcPct val="90000"/>
              </a:lnSpc>
              <a:defRPr sz="2400" baseline="0">
                <a:solidFill>
                  <a:srgbClr val="123E57"/>
                </a:solidFill>
                <a:latin typeface="+mj-lt"/>
                <a:cs typeface="SapientSansBold"/>
              </a:defRPr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14" name="Text Box 14"/>
          <p:cNvSpPr txBox="1">
            <a:spLocks noChangeArrowheads="1"/>
          </p:cNvSpPr>
          <p:nvPr userDrawn="1"/>
        </p:nvSpPr>
        <p:spPr bwMode="auto">
          <a:xfrm>
            <a:off x="8647113" y="4864608"/>
            <a:ext cx="307975" cy="182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noAutofit/>
          </a:bodyPr>
          <a:lstStyle>
            <a:lvl1pPr defTabSz="912813"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  <a:cs typeface="ＭＳ Ｐゴシック" charset="0"/>
              </a:defRPr>
            </a:lvl1pPr>
            <a:lvl2pPr marL="37931725" indent="-37474525" defTabSz="912813"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2pPr>
            <a:lvl3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3pPr>
            <a:lvl4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4pPr>
            <a:lvl5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9pPr>
          </a:lstStyle>
          <a:p>
            <a:pPr algn="r" fontAlgn="auto">
              <a:lnSpc>
                <a:spcPct val="101000"/>
              </a:lnSpc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1000" b="1" dirty="0">
                <a:solidFill>
                  <a:srgbClr val="7F7F7F"/>
                </a:solidFill>
                <a:latin typeface="+mn-lt"/>
                <a:cs typeface="SapientSansRegular"/>
              </a:rPr>
              <a:t> </a:t>
            </a:r>
            <a:fld id="{4225D95B-3580-C74C-AC82-B8FCF626B418}" type="slidenum">
              <a:rPr lang="en-US" sz="1000" b="1" smtClean="0">
                <a:solidFill>
                  <a:srgbClr val="7F7F7F"/>
                </a:solidFill>
                <a:latin typeface="+mn-lt"/>
                <a:cs typeface="SapientSansRegular"/>
              </a:rPr>
              <a:pPr algn="r" fontAlgn="auto">
                <a:lnSpc>
                  <a:spcPct val="101000"/>
                </a:lnSpc>
                <a:spcBef>
                  <a:spcPct val="50000"/>
                </a:spcBef>
                <a:spcAft>
                  <a:spcPts val="0"/>
                </a:spcAft>
                <a:defRPr/>
              </a:pPr>
              <a:t>‹#›</a:t>
            </a:fld>
            <a:endParaRPr lang="en-US" sz="1000" b="1" dirty="0">
              <a:solidFill>
                <a:srgbClr val="7F7F7F"/>
              </a:solidFill>
              <a:latin typeface="+mn-lt"/>
              <a:cs typeface="SapientSansRegular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sz="quarter" idx="12"/>
          </p:nvPr>
        </p:nvSpPr>
        <p:spPr>
          <a:xfrm>
            <a:off x="4762055" y="1069975"/>
            <a:ext cx="3897313" cy="3600450"/>
          </a:xfrm>
        </p:spPr>
        <p:txBody>
          <a:bodyPr anchor="ctr"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sz="quarter" idx="11"/>
          </p:nvPr>
        </p:nvSpPr>
        <p:spPr>
          <a:xfrm>
            <a:off x="493776" y="1069975"/>
            <a:ext cx="4108387" cy="3600450"/>
          </a:xfrm>
        </p:spPr>
        <p:txBody>
          <a:bodyPr numCol="1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717294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umn Right —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493776" y="311658"/>
            <a:ext cx="8165592" cy="317395"/>
          </a:xfrm>
        </p:spPr>
        <p:txBody>
          <a:bodyPr lIns="0" tIns="0" rIns="0" bIns="0" anchor="b">
            <a:noAutofit/>
          </a:bodyPr>
          <a:lstStyle>
            <a:lvl1pPr>
              <a:lnSpc>
                <a:spcPct val="90000"/>
              </a:lnSpc>
              <a:defRPr sz="2400" baseline="0">
                <a:solidFill>
                  <a:srgbClr val="123E57"/>
                </a:solidFill>
                <a:latin typeface="+mj-lt"/>
                <a:cs typeface="SapientSansBold"/>
              </a:defRPr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14" name="Text Box 14"/>
          <p:cNvSpPr txBox="1">
            <a:spLocks noChangeArrowheads="1"/>
          </p:cNvSpPr>
          <p:nvPr userDrawn="1"/>
        </p:nvSpPr>
        <p:spPr bwMode="auto">
          <a:xfrm>
            <a:off x="8647113" y="4864608"/>
            <a:ext cx="307975" cy="182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noAutofit/>
          </a:bodyPr>
          <a:lstStyle>
            <a:lvl1pPr defTabSz="912813"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  <a:cs typeface="ＭＳ Ｐゴシック" charset="0"/>
              </a:defRPr>
            </a:lvl1pPr>
            <a:lvl2pPr marL="37931725" indent="-37474525" defTabSz="912813"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2pPr>
            <a:lvl3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3pPr>
            <a:lvl4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4pPr>
            <a:lvl5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9pPr>
          </a:lstStyle>
          <a:p>
            <a:pPr algn="r" fontAlgn="auto">
              <a:lnSpc>
                <a:spcPct val="101000"/>
              </a:lnSpc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1000" b="1" dirty="0">
                <a:solidFill>
                  <a:srgbClr val="7F7F7F"/>
                </a:solidFill>
                <a:latin typeface="+mn-lt"/>
                <a:cs typeface="SapientSansRegular"/>
              </a:rPr>
              <a:t> </a:t>
            </a:r>
            <a:fld id="{4225D95B-3580-C74C-AC82-B8FCF626B418}" type="slidenum">
              <a:rPr lang="en-US" sz="1000" b="1" smtClean="0">
                <a:solidFill>
                  <a:srgbClr val="7F7F7F"/>
                </a:solidFill>
                <a:latin typeface="+mn-lt"/>
                <a:cs typeface="SapientSansRegular"/>
              </a:rPr>
              <a:pPr algn="r" fontAlgn="auto">
                <a:lnSpc>
                  <a:spcPct val="101000"/>
                </a:lnSpc>
                <a:spcBef>
                  <a:spcPct val="50000"/>
                </a:spcBef>
                <a:spcAft>
                  <a:spcPts val="0"/>
                </a:spcAft>
                <a:defRPr/>
              </a:pPr>
              <a:t>‹#›</a:t>
            </a:fld>
            <a:endParaRPr lang="en-US" sz="1000" b="1" dirty="0">
              <a:solidFill>
                <a:srgbClr val="7F7F7F"/>
              </a:solidFill>
              <a:latin typeface="+mn-lt"/>
              <a:cs typeface="SapientSansRegular"/>
            </a:endParaRPr>
          </a:p>
        </p:txBody>
      </p:sp>
      <p:pic>
        <p:nvPicPr>
          <p:cNvPr id="15" name="Picture 14" descr="NCI-Logo-Gray-Knock-NEW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4864608"/>
            <a:ext cx="1916888" cy="182880"/>
          </a:xfrm>
          <a:prstGeom prst="rect">
            <a:avLst/>
          </a:prstGeom>
        </p:spPr>
      </p:pic>
      <p:sp>
        <p:nvSpPr>
          <p:cNvPr id="6" name="Content Placeholder 2"/>
          <p:cNvSpPr>
            <a:spLocks noGrp="1"/>
          </p:cNvSpPr>
          <p:nvPr>
            <p:ph sz="quarter" idx="11"/>
          </p:nvPr>
        </p:nvSpPr>
        <p:spPr>
          <a:xfrm>
            <a:off x="4550981" y="1069975"/>
            <a:ext cx="4108387" cy="3600450"/>
          </a:xfrm>
        </p:spPr>
        <p:txBody>
          <a:bodyPr numCol="1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Content Placeholder 4"/>
          <p:cNvSpPr>
            <a:spLocks noGrp="1"/>
          </p:cNvSpPr>
          <p:nvPr>
            <p:ph sz="quarter" idx="12"/>
          </p:nvPr>
        </p:nvSpPr>
        <p:spPr>
          <a:xfrm>
            <a:off x="493776" y="1069975"/>
            <a:ext cx="3897313" cy="3600450"/>
          </a:xfrm>
        </p:spPr>
        <p:txBody>
          <a:bodyPr anchor="ctr"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5358494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umn Right — No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493776" y="311658"/>
            <a:ext cx="8165592" cy="317395"/>
          </a:xfrm>
        </p:spPr>
        <p:txBody>
          <a:bodyPr lIns="0" tIns="0" rIns="0" bIns="0" anchor="b">
            <a:noAutofit/>
          </a:bodyPr>
          <a:lstStyle>
            <a:lvl1pPr>
              <a:lnSpc>
                <a:spcPct val="90000"/>
              </a:lnSpc>
              <a:defRPr sz="2400" baseline="0">
                <a:solidFill>
                  <a:srgbClr val="123E57"/>
                </a:solidFill>
                <a:latin typeface="+mj-lt"/>
                <a:cs typeface="SapientSansBold"/>
              </a:defRPr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14" name="Text Box 14"/>
          <p:cNvSpPr txBox="1">
            <a:spLocks noChangeArrowheads="1"/>
          </p:cNvSpPr>
          <p:nvPr userDrawn="1"/>
        </p:nvSpPr>
        <p:spPr bwMode="auto">
          <a:xfrm>
            <a:off x="8647113" y="4864608"/>
            <a:ext cx="307975" cy="182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noAutofit/>
          </a:bodyPr>
          <a:lstStyle>
            <a:lvl1pPr defTabSz="912813"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  <a:cs typeface="ＭＳ Ｐゴシック" charset="0"/>
              </a:defRPr>
            </a:lvl1pPr>
            <a:lvl2pPr marL="37931725" indent="-37474525" defTabSz="912813"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2pPr>
            <a:lvl3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3pPr>
            <a:lvl4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4pPr>
            <a:lvl5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9pPr>
          </a:lstStyle>
          <a:p>
            <a:pPr algn="r" fontAlgn="auto">
              <a:lnSpc>
                <a:spcPct val="101000"/>
              </a:lnSpc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1000" b="1" dirty="0">
                <a:solidFill>
                  <a:srgbClr val="7F7F7F"/>
                </a:solidFill>
                <a:latin typeface="+mn-lt"/>
                <a:cs typeface="SapientSansRegular"/>
              </a:rPr>
              <a:t> </a:t>
            </a:r>
            <a:fld id="{4225D95B-3580-C74C-AC82-B8FCF626B418}" type="slidenum">
              <a:rPr lang="en-US" sz="1000" b="1" smtClean="0">
                <a:solidFill>
                  <a:srgbClr val="7F7F7F"/>
                </a:solidFill>
                <a:latin typeface="+mn-lt"/>
                <a:cs typeface="SapientSansRegular"/>
              </a:rPr>
              <a:pPr algn="r" fontAlgn="auto">
                <a:lnSpc>
                  <a:spcPct val="101000"/>
                </a:lnSpc>
                <a:spcBef>
                  <a:spcPct val="50000"/>
                </a:spcBef>
                <a:spcAft>
                  <a:spcPts val="0"/>
                </a:spcAft>
                <a:defRPr/>
              </a:pPr>
              <a:t>‹#›</a:t>
            </a:fld>
            <a:endParaRPr lang="en-US" sz="1000" b="1" dirty="0">
              <a:solidFill>
                <a:srgbClr val="7F7F7F"/>
              </a:solidFill>
              <a:latin typeface="+mn-lt"/>
              <a:cs typeface="SapientSansRegular"/>
            </a:endParaRPr>
          </a:p>
        </p:txBody>
      </p:sp>
      <p:sp>
        <p:nvSpPr>
          <p:cNvPr id="5" name="Content Placeholder 2"/>
          <p:cNvSpPr>
            <a:spLocks noGrp="1"/>
          </p:cNvSpPr>
          <p:nvPr>
            <p:ph sz="quarter" idx="11"/>
          </p:nvPr>
        </p:nvSpPr>
        <p:spPr>
          <a:xfrm>
            <a:off x="4550981" y="1069975"/>
            <a:ext cx="4108387" cy="3600450"/>
          </a:xfrm>
        </p:spPr>
        <p:txBody>
          <a:bodyPr numCol="1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Content Placeholder 4"/>
          <p:cNvSpPr>
            <a:spLocks noGrp="1"/>
          </p:cNvSpPr>
          <p:nvPr>
            <p:ph sz="quarter" idx="12"/>
          </p:nvPr>
        </p:nvSpPr>
        <p:spPr>
          <a:xfrm>
            <a:off x="493776" y="1069975"/>
            <a:ext cx="3897313" cy="3600450"/>
          </a:xfrm>
        </p:spPr>
        <p:txBody>
          <a:bodyPr anchor="ctr"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4155567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 Graphic —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493776" y="311658"/>
            <a:ext cx="8165592" cy="317395"/>
          </a:xfrm>
        </p:spPr>
        <p:txBody>
          <a:bodyPr lIns="0" tIns="0" rIns="0" bIns="0" anchor="b">
            <a:noAutofit/>
          </a:bodyPr>
          <a:lstStyle>
            <a:lvl1pPr>
              <a:lnSpc>
                <a:spcPct val="90000"/>
              </a:lnSpc>
              <a:defRPr sz="2400" baseline="0">
                <a:solidFill>
                  <a:srgbClr val="123E57"/>
                </a:solidFill>
                <a:latin typeface="+mj-lt"/>
                <a:cs typeface="SapientSansBold"/>
              </a:defRPr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10" name="Text Box 14"/>
          <p:cNvSpPr txBox="1">
            <a:spLocks noChangeArrowheads="1"/>
          </p:cNvSpPr>
          <p:nvPr userDrawn="1"/>
        </p:nvSpPr>
        <p:spPr bwMode="auto">
          <a:xfrm>
            <a:off x="8647113" y="4864608"/>
            <a:ext cx="307975" cy="182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noAutofit/>
          </a:bodyPr>
          <a:lstStyle>
            <a:lvl1pPr defTabSz="912813"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  <a:cs typeface="ＭＳ Ｐゴシック" charset="0"/>
              </a:defRPr>
            </a:lvl1pPr>
            <a:lvl2pPr marL="37931725" indent="-37474525" defTabSz="912813"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2pPr>
            <a:lvl3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3pPr>
            <a:lvl4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4pPr>
            <a:lvl5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9pPr>
          </a:lstStyle>
          <a:p>
            <a:pPr algn="r" fontAlgn="auto">
              <a:lnSpc>
                <a:spcPct val="101000"/>
              </a:lnSpc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1000" b="1" dirty="0">
                <a:solidFill>
                  <a:srgbClr val="7F7F7F"/>
                </a:solidFill>
                <a:latin typeface="+mn-lt"/>
                <a:cs typeface="SapientSansRegular"/>
              </a:rPr>
              <a:t> </a:t>
            </a:r>
            <a:fld id="{4225D95B-3580-C74C-AC82-B8FCF626B418}" type="slidenum">
              <a:rPr lang="en-US" sz="1000" b="1" smtClean="0">
                <a:solidFill>
                  <a:srgbClr val="7F7F7F"/>
                </a:solidFill>
                <a:latin typeface="+mn-lt"/>
                <a:cs typeface="SapientSansRegular"/>
              </a:rPr>
              <a:pPr algn="r" fontAlgn="auto">
                <a:lnSpc>
                  <a:spcPct val="101000"/>
                </a:lnSpc>
                <a:spcBef>
                  <a:spcPct val="50000"/>
                </a:spcBef>
                <a:spcAft>
                  <a:spcPts val="0"/>
                </a:spcAft>
                <a:defRPr/>
              </a:pPr>
              <a:t>‹#›</a:t>
            </a:fld>
            <a:endParaRPr lang="en-US" sz="1000" b="1" dirty="0">
              <a:solidFill>
                <a:srgbClr val="7F7F7F"/>
              </a:solidFill>
              <a:latin typeface="+mn-lt"/>
              <a:cs typeface="SapientSansRegular"/>
            </a:endParaRPr>
          </a:p>
        </p:txBody>
      </p:sp>
      <p:pic>
        <p:nvPicPr>
          <p:cNvPr id="11" name="Picture 10" descr="NCI-Logo-Gray-Knock-NEW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4864608"/>
            <a:ext cx="1916888" cy="182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905475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 Graphic — No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493776" y="311658"/>
            <a:ext cx="8165592" cy="317395"/>
          </a:xfrm>
        </p:spPr>
        <p:txBody>
          <a:bodyPr lIns="0" tIns="0" rIns="0" bIns="0" anchor="b">
            <a:noAutofit/>
          </a:bodyPr>
          <a:lstStyle>
            <a:lvl1pPr>
              <a:lnSpc>
                <a:spcPct val="90000"/>
              </a:lnSpc>
              <a:defRPr sz="2400" baseline="0">
                <a:solidFill>
                  <a:srgbClr val="123E57"/>
                </a:solidFill>
                <a:latin typeface="+mj-lt"/>
                <a:cs typeface="SapientSansBold"/>
              </a:defRPr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10" name="Text Box 14"/>
          <p:cNvSpPr txBox="1">
            <a:spLocks noChangeArrowheads="1"/>
          </p:cNvSpPr>
          <p:nvPr userDrawn="1"/>
        </p:nvSpPr>
        <p:spPr bwMode="auto">
          <a:xfrm>
            <a:off x="8647113" y="4864608"/>
            <a:ext cx="307975" cy="182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noAutofit/>
          </a:bodyPr>
          <a:lstStyle>
            <a:lvl1pPr defTabSz="912813"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  <a:cs typeface="ＭＳ Ｐゴシック" charset="0"/>
              </a:defRPr>
            </a:lvl1pPr>
            <a:lvl2pPr marL="37931725" indent="-37474525" defTabSz="912813"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2pPr>
            <a:lvl3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3pPr>
            <a:lvl4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4pPr>
            <a:lvl5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9pPr>
          </a:lstStyle>
          <a:p>
            <a:pPr algn="r" fontAlgn="auto">
              <a:lnSpc>
                <a:spcPct val="101000"/>
              </a:lnSpc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1000" b="1" dirty="0">
                <a:solidFill>
                  <a:srgbClr val="7F7F7F"/>
                </a:solidFill>
                <a:latin typeface="+mn-lt"/>
                <a:cs typeface="SapientSansRegular"/>
              </a:rPr>
              <a:t> </a:t>
            </a:r>
            <a:fld id="{4225D95B-3580-C74C-AC82-B8FCF626B418}" type="slidenum">
              <a:rPr lang="en-US" sz="1000" b="1" smtClean="0">
                <a:solidFill>
                  <a:srgbClr val="7F7F7F"/>
                </a:solidFill>
                <a:latin typeface="+mn-lt"/>
                <a:cs typeface="SapientSansRegular"/>
              </a:rPr>
              <a:pPr algn="r" fontAlgn="auto">
                <a:lnSpc>
                  <a:spcPct val="101000"/>
                </a:lnSpc>
                <a:spcBef>
                  <a:spcPct val="50000"/>
                </a:spcBef>
                <a:spcAft>
                  <a:spcPts val="0"/>
                </a:spcAft>
                <a:defRPr/>
              </a:pPr>
              <a:t>‹#›</a:t>
            </a:fld>
            <a:endParaRPr lang="en-US" sz="1000" b="1" dirty="0">
              <a:solidFill>
                <a:srgbClr val="7F7F7F"/>
              </a:solidFill>
              <a:latin typeface="+mn-lt"/>
              <a:cs typeface="SapientSansRegular"/>
            </a:endParaRPr>
          </a:p>
        </p:txBody>
      </p:sp>
    </p:spTree>
    <p:extLst>
      <p:ext uri="{BB962C8B-B14F-4D97-AF65-F5344CB8AC3E}">
        <p14:creationId xmlns:p14="http://schemas.microsoft.com/office/powerpoint/2010/main" val="316705525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—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Box 14"/>
          <p:cNvSpPr txBox="1">
            <a:spLocks noChangeArrowheads="1"/>
          </p:cNvSpPr>
          <p:nvPr userDrawn="1"/>
        </p:nvSpPr>
        <p:spPr bwMode="auto">
          <a:xfrm>
            <a:off x="8647113" y="4864608"/>
            <a:ext cx="307975" cy="182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noAutofit/>
          </a:bodyPr>
          <a:lstStyle>
            <a:lvl1pPr defTabSz="912813"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  <a:cs typeface="ＭＳ Ｐゴシック" charset="0"/>
              </a:defRPr>
            </a:lvl1pPr>
            <a:lvl2pPr marL="37931725" indent="-37474525" defTabSz="912813"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2pPr>
            <a:lvl3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3pPr>
            <a:lvl4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4pPr>
            <a:lvl5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9pPr>
          </a:lstStyle>
          <a:p>
            <a:pPr algn="r" fontAlgn="auto">
              <a:lnSpc>
                <a:spcPct val="101000"/>
              </a:lnSpc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1000" b="1" dirty="0">
                <a:solidFill>
                  <a:srgbClr val="7F7F7F"/>
                </a:solidFill>
                <a:latin typeface="+mn-lt"/>
                <a:cs typeface="SapientSansRegular"/>
              </a:rPr>
              <a:t> </a:t>
            </a:r>
            <a:fld id="{4225D95B-3580-C74C-AC82-B8FCF626B418}" type="slidenum">
              <a:rPr lang="en-US" sz="1000" b="1" smtClean="0">
                <a:solidFill>
                  <a:srgbClr val="7F7F7F"/>
                </a:solidFill>
                <a:latin typeface="+mn-lt"/>
                <a:cs typeface="SapientSansRegular"/>
              </a:rPr>
              <a:pPr algn="r" fontAlgn="auto">
                <a:lnSpc>
                  <a:spcPct val="101000"/>
                </a:lnSpc>
                <a:spcBef>
                  <a:spcPct val="50000"/>
                </a:spcBef>
                <a:spcAft>
                  <a:spcPts val="0"/>
                </a:spcAft>
                <a:defRPr/>
              </a:pPr>
              <a:t>‹#›</a:t>
            </a:fld>
            <a:endParaRPr lang="en-US" sz="1000" b="1" dirty="0">
              <a:solidFill>
                <a:srgbClr val="7F7F7F"/>
              </a:solidFill>
              <a:latin typeface="+mn-lt"/>
              <a:cs typeface="SapientSansRegular"/>
            </a:endParaRPr>
          </a:p>
        </p:txBody>
      </p:sp>
      <p:pic>
        <p:nvPicPr>
          <p:cNvPr id="12" name="Picture 11" descr="NCI-Logo-Gray-Knock-NEW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4864608"/>
            <a:ext cx="1916888" cy="182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978547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— No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14"/>
          <p:cNvSpPr txBox="1">
            <a:spLocks noChangeArrowheads="1"/>
          </p:cNvSpPr>
          <p:nvPr userDrawn="1"/>
        </p:nvSpPr>
        <p:spPr bwMode="auto">
          <a:xfrm>
            <a:off x="8647113" y="4864608"/>
            <a:ext cx="307975" cy="182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noAutofit/>
          </a:bodyPr>
          <a:lstStyle>
            <a:lvl1pPr defTabSz="912813"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  <a:cs typeface="ＭＳ Ｐゴシック" charset="0"/>
              </a:defRPr>
            </a:lvl1pPr>
            <a:lvl2pPr marL="37931725" indent="-37474525" defTabSz="912813"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2pPr>
            <a:lvl3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3pPr>
            <a:lvl4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4pPr>
            <a:lvl5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9pPr>
          </a:lstStyle>
          <a:p>
            <a:pPr algn="r" fontAlgn="auto">
              <a:lnSpc>
                <a:spcPct val="101000"/>
              </a:lnSpc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1000" b="1" dirty="0">
                <a:solidFill>
                  <a:srgbClr val="7F7F7F"/>
                </a:solidFill>
                <a:latin typeface="+mn-lt"/>
                <a:cs typeface="SapientSansRegular"/>
              </a:rPr>
              <a:t> </a:t>
            </a:r>
            <a:fld id="{4225D95B-3580-C74C-AC82-B8FCF626B418}" type="slidenum">
              <a:rPr lang="en-US" sz="1000" b="1" smtClean="0">
                <a:solidFill>
                  <a:srgbClr val="7F7F7F"/>
                </a:solidFill>
                <a:latin typeface="+mn-lt"/>
                <a:cs typeface="SapientSansRegular"/>
              </a:rPr>
              <a:pPr algn="r" fontAlgn="auto">
                <a:lnSpc>
                  <a:spcPct val="101000"/>
                </a:lnSpc>
                <a:spcBef>
                  <a:spcPct val="50000"/>
                </a:spcBef>
                <a:spcAft>
                  <a:spcPts val="0"/>
                </a:spcAft>
                <a:defRPr/>
              </a:pPr>
              <a:t>‹#›</a:t>
            </a:fld>
            <a:endParaRPr lang="en-US" sz="1000" b="1" dirty="0">
              <a:solidFill>
                <a:srgbClr val="7F7F7F"/>
              </a:solidFill>
              <a:latin typeface="+mn-lt"/>
              <a:cs typeface="SapientSansRegular"/>
            </a:endParaRPr>
          </a:p>
        </p:txBody>
      </p:sp>
    </p:spTree>
    <p:extLst>
      <p:ext uri="{BB962C8B-B14F-4D97-AF65-F5344CB8AC3E}">
        <p14:creationId xmlns:p14="http://schemas.microsoft.com/office/powerpoint/2010/main" val="37300763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Whi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entagon 3"/>
          <p:cNvSpPr/>
          <p:nvPr userDrawn="1"/>
        </p:nvSpPr>
        <p:spPr>
          <a:xfrm>
            <a:off x="0" y="0"/>
            <a:ext cx="8458198" cy="5143500"/>
          </a:xfrm>
          <a:prstGeom prst="homePlate">
            <a:avLst>
              <a:gd name="adj" fmla="val 20935"/>
            </a:avLst>
          </a:prstGeom>
          <a:solidFill>
            <a:srgbClr val="F2F2F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Pentagon 4"/>
          <p:cNvSpPr/>
          <p:nvPr userDrawn="1"/>
        </p:nvSpPr>
        <p:spPr>
          <a:xfrm>
            <a:off x="0" y="0"/>
            <a:ext cx="7289798" cy="5143500"/>
          </a:xfrm>
          <a:prstGeom prst="homePlate">
            <a:avLst>
              <a:gd name="adj" fmla="val 20935"/>
            </a:avLst>
          </a:prstGeom>
          <a:solidFill>
            <a:srgbClr val="E8E8E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 hasCustomPrompt="1"/>
          </p:nvPr>
        </p:nvSpPr>
        <p:spPr>
          <a:xfrm>
            <a:off x="685800" y="1371600"/>
            <a:ext cx="7772400" cy="2400300"/>
          </a:xfrm>
        </p:spPr>
        <p:txBody>
          <a:bodyPr anchor="ctr">
            <a:noAutofit/>
          </a:bodyPr>
          <a:lstStyle>
            <a:lvl1pPr marL="0" indent="0" algn="ctr">
              <a:spcAft>
                <a:spcPts val="0"/>
              </a:spcAft>
              <a:buNone/>
              <a:defRPr sz="2400" b="0" i="1" baseline="0">
                <a:solidFill>
                  <a:srgbClr val="123E57"/>
                </a:solidFill>
                <a:latin typeface="+mn-lt"/>
                <a:cs typeface="SapientCentroSlab-Light"/>
              </a:defRPr>
            </a:lvl1pPr>
          </a:lstStyle>
          <a:p>
            <a:pPr lvl="0"/>
            <a:r>
              <a:rPr lang="en-US" dirty="0"/>
              <a:t>Vision Quote</a:t>
            </a:r>
            <a:br>
              <a:rPr lang="en-US" dirty="0"/>
            </a:br>
            <a:r>
              <a:rPr lang="en-US" dirty="0"/>
              <a:t>“</a:t>
            </a:r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fugit </a:t>
            </a:r>
            <a:r>
              <a:rPr lang="en-US" dirty="0" err="1"/>
              <a:t>liberavisse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 err="1"/>
              <a:t>nec</a:t>
            </a:r>
            <a:r>
              <a:rPr lang="en-US" dirty="0"/>
              <a:t> at. </a:t>
            </a:r>
            <a:r>
              <a:rPr lang="en-US" dirty="0" err="1"/>
              <a:t>Essent</a:t>
            </a:r>
            <a:r>
              <a:rPr lang="en-US" dirty="0"/>
              <a:t> </a:t>
            </a:r>
            <a:r>
              <a:rPr lang="en-US" dirty="0" err="1"/>
              <a:t>elaboraret</a:t>
            </a:r>
            <a:r>
              <a:rPr lang="en-US" dirty="0"/>
              <a:t> </a:t>
            </a:r>
            <a:r>
              <a:rPr lang="en-US" dirty="0" err="1"/>
              <a:t>conclusionemque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 err="1"/>
              <a:t>eam</a:t>
            </a:r>
            <a:r>
              <a:rPr lang="en-US" dirty="0"/>
              <a:t> id. Quo ex </a:t>
            </a:r>
            <a:r>
              <a:rPr lang="en-US" dirty="0" err="1"/>
              <a:t>laboramus</a:t>
            </a:r>
            <a:r>
              <a:rPr lang="en-US" dirty="0"/>
              <a:t> </a:t>
            </a:r>
            <a:r>
              <a:rPr lang="en-US" dirty="0" err="1"/>
              <a:t>accommodare</a:t>
            </a:r>
            <a:r>
              <a:rPr lang="en-US" dirty="0"/>
              <a:t>, </a:t>
            </a:r>
            <a:br>
              <a:rPr lang="en-US" dirty="0"/>
            </a:br>
            <a:r>
              <a:rPr lang="en-US" dirty="0"/>
              <a:t>his </a:t>
            </a:r>
            <a:r>
              <a:rPr lang="en-US" dirty="0" err="1"/>
              <a:t>falli</a:t>
            </a:r>
            <a:r>
              <a:rPr lang="en-US" dirty="0"/>
              <a:t> </a:t>
            </a:r>
            <a:r>
              <a:rPr lang="en-US" dirty="0" err="1"/>
              <a:t>deleniti</a:t>
            </a:r>
            <a:r>
              <a:rPr lang="en-US" dirty="0"/>
              <a:t> </a:t>
            </a:r>
            <a:r>
              <a:rPr lang="en-US" dirty="0" err="1"/>
              <a:t>ei</a:t>
            </a:r>
            <a:r>
              <a:rPr lang="en-US" dirty="0"/>
              <a:t>. </a:t>
            </a:r>
            <a:r>
              <a:rPr lang="en-US" dirty="0" err="1"/>
              <a:t>Illud</a:t>
            </a:r>
            <a:r>
              <a:rPr lang="en-US" dirty="0"/>
              <a:t> postulant </a:t>
            </a:r>
            <a:br>
              <a:rPr lang="en-US" dirty="0"/>
            </a:br>
            <a:r>
              <a:rPr lang="en-US" dirty="0" err="1"/>
              <a:t>adversarium</a:t>
            </a:r>
            <a:r>
              <a:rPr lang="en-US" dirty="0"/>
              <a:t> </a:t>
            </a:r>
            <a:r>
              <a:rPr lang="en-US" dirty="0" err="1"/>
              <a:t>ei</a:t>
            </a:r>
            <a:r>
              <a:rPr lang="en-US" dirty="0"/>
              <a:t> his.”</a:t>
            </a:r>
          </a:p>
        </p:txBody>
      </p:sp>
      <p:sp>
        <p:nvSpPr>
          <p:cNvPr id="7" name="Text Box 14"/>
          <p:cNvSpPr txBox="1">
            <a:spLocks noChangeArrowheads="1"/>
          </p:cNvSpPr>
          <p:nvPr userDrawn="1"/>
        </p:nvSpPr>
        <p:spPr bwMode="auto">
          <a:xfrm>
            <a:off x="8647113" y="4864608"/>
            <a:ext cx="307975" cy="182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noAutofit/>
          </a:bodyPr>
          <a:lstStyle>
            <a:lvl1pPr defTabSz="912813"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  <a:cs typeface="ＭＳ Ｐゴシック" charset="0"/>
              </a:defRPr>
            </a:lvl1pPr>
            <a:lvl2pPr marL="37931725" indent="-37474525" defTabSz="912813"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2pPr>
            <a:lvl3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3pPr>
            <a:lvl4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4pPr>
            <a:lvl5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9pPr>
          </a:lstStyle>
          <a:p>
            <a:pPr algn="r" fontAlgn="auto">
              <a:lnSpc>
                <a:spcPct val="101000"/>
              </a:lnSpc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1000" b="1" dirty="0">
                <a:solidFill>
                  <a:srgbClr val="7F7F7F"/>
                </a:solidFill>
                <a:latin typeface="+mn-lt"/>
                <a:cs typeface="SapientSansRegular"/>
              </a:rPr>
              <a:t> </a:t>
            </a:r>
            <a:fld id="{4225D95B-3580-C74C-AC82-B8FCF626B418}" type="slidenum">
              <a:rPr lang="en-US" sz="1000" b="1" smtClean="0">
                <a:solidFill>
                  <a:srgbClr val="7F7F7F"/>
                </a:solidFill>
                <a:latin typeface="+mn-lt"/>
                <a:cs typeface="SapientSansRegular"/>
              </a:rPr>
              <a:pPr algn="r" fontAlgn="auto">
                <a:lnSpc>
                  <a:spcPct val="101000"/>
                </a:lnSpc>
                <a:spcBef>
                  <a:spcPct val="50000"/>
                </a:spcBef>
                <a:spcAft>
                  <a:spcPts val="0"/>
                </a:spcAft>
                <a:defRPr/>
              </a:pPr>
              <a:t>‹#›</a:t>
            </a:fld>
            <a:endParaRPr lang="en-US" sz="1000" b="1" dirty="0">
              <a:solidFill>
                <a:srgbClr val="7F7F7F"/>
              </a:solidFill>
              <a:latin typeface="+mn-lt"/>
              <a:cs typeface="SapientSansRegular"/>
            </a:endParaRPr>
          </a:p>
        </p:txBody>
      </p:sp>
      <p:pic>
        <p:nvPicPr>
          <p:cNvPr id="8" name="Picture 7" descr="NCI-Logo-Gray-Knock-NEW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4864608"/>
            <a:ext cx="1916888" cy="182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00929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ck Cover Whi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entagon 9"/>
          <p:cNvSpPr/>
          <p:nvPr userDrawn="1"/>
        </p:nvSpPr>
        <p:spPr>
          <a:xfrm>
            <a:off x="0" y="0"/>
            <a:ext cx="8458198" cy="5143500"/>
          </a:xfrm>
          <a:prstGeom prst="homePlate">
            <a:avLst>
              <a:gd name="adj" fmla="val 20935"/>
            </a:avLst>
          </a:prstGeom>
          <a:solidFill>
            <a:srgbClr val="F2F2F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Pentagon 10"/>
          <p:cNvSpPr/>
          <p:nvPr userDrawn="1"/>
        </p:nvSpPr>
        <p:spPr>
          <a:xfrm>
            <a:off x="0" y="0"/>
            <a:ext cx="7289798" cy="5143500"/>
          </a:xfrm>
          <a:prstGeom prst="homePlate">
            <a:avLst>
              <a:gd name="adj" fmla="val 20935"/>
            </a:avLst>
          </a:prstGeom>
          <a:solidFill>
            <a:srgbClr val="E8E8E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13"/>
          <p:cNvSpPr txBox="1">
            <a:spLocks noChangeArrowheads="1"/>
          </p:cNvSpPr>
          <p:nvPr userDrawn="1"/>
        </p:nvSpPr>
        <p:spPr bwMode="auto">
          <a:xfrm>
            <a:off x="1996889" y="4356100"/>
            <a:ext cx="5186736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600" b="1" dirty="0" err="1">
                <a:solidFill>
                  <a:srgbClr val="606060"/>
                </a:solidFill>
                <a:latin typeface="Arial" charset="0"/>
              </a:rPr>
              <a:t>www.cancer.gov</a:t>
            </a:r>
            <a:r>
              <a:rPr lang="en-US" sz="1600" b="1" dirty="0">
                <a:solidFill>
                  <a:srgbClr val="606060"/>
                </a:solidFill>
                <a:latin typeface="Arial" charset="0"/>
              </a:rPr>
              <a:t>                 </a:t>
            </a:r>
            <a:r>
              <a:rPr lang="en-US" sz="1600" b="1" dirty="0" err="1">
                <a:solidFill>
                  <a:srgbClr val="606060"/>
                </a:solidFill>
                <a:latin typeface="Arial" charset="0"/>
              </a:rPr>
              <a:t>www.cancer.gov</a:t>
            </a:r>
            <a:r>
              <a:rPr lang="en-US" sz="1600" b="1" dirty="0">
                <a:solidFill>
                  <a:srgbClr val="606060"/>
                </a:solidFill>
                <a:latin typeface="Arial" charset="0"/>
              </a:rPr>
              <a:t>/</a:t>
            </a:r>
            <a:r>
              <a:rPr lang="en-US" sz="1600" b="1" dirty="0" err="1">
                <a:solidFill>
                  <a:srgbClr val="606060"/>
                </a:solidFill>
                <a:latin typeface="Arial" charset="0"/>
              </a:rPr>
              <a:t>espanol</a:t>
            </a:r>
            <a:endParaRPr lang="en-US" sz="1600" b="1" dirty="0">
              <a:solidFill>
                <a:srgbClr val="606060"/>
              </a:solidFill>
              <a:latin typeface="Arial" charset="0"/>
            </a:endParaRPr>
          </a:p>
        </p:txBody>
      </p:sp>
      <p:pic>
        <p:nvPicPr>
          <p:cNvPr id="12" name="Picture 11" descr="HHS_NIH_NCI RGB_Logos_Lockup_COLOR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6672" y="1967858"/>
            <a:ext cx="3463392" cy="1154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95959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781207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ack Cover Gray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entagon 5"/>
          <p:cNvSpPr/>
          <p:nvPr userDrawn="1"/>
        </p:nvSpPr>
        <p:spPr>
          <a:xfrm>
            <a:off x="0" y="0"/>
            <a:ext cx="8458198" cy="5143500"/>
          </a:xfrm>
          <a:prstGeom prst="homePlate">
            <a:avLst>
              <a:gd name="adj" fmla="val 20935"/>
            </a:avLst>
          </a:prstGeom>
          <a:solidFill>
            <a:srgbClr val="56565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Pentagon 7"/>
          <p:cNvSpPr/>
          <p:nvPr userDrawn="1"/>
        </p:nvSpPr>
        <p:spPr>
          <a:xfrm>
            <a:off x="0" y="0"/>
            <a:ext cx="7289798" cy="5143500"/>
          </a:xfrm>
          <a:prstGeom prst="homePlate">
            <a:avLst>
              <a:gd name="adj" fmla="val 20935"/>
            </a:avLst>
          </a:prstGeom>
          <a:solidFill>
            <a:srgbClr val="4C4C4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13"/>
          <p:cNvSpPr txBox="1">
            <a:spLocks noChangeArrowheads="1"/>
          </p:cNvSpPr>
          <p:nvPr userDrawn="1"/>
        </p:nvSpPr>
        <p:spPr bwMode="auto">
          <a:xfrm>
            <a:off x="1996889" y="4356100"/>
            <a:ext cx="5186736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>
              <a:defRPr/>
            </a:pPr>
            <a:r>
              <a:rPr lang="en-US" sz="1600" b="1" dirty="0" err="1">
                <a:solidFill>
                  <a:schemeClr val="bg1"/>
                </a:solidFill>
                <a:latin typeface="Arial" charset="0"/>
              </a:rPr>
              <a:t>www.cancer.gov</a:t>
            </a:r>
            <a:r>
              <a:rPr lang="en-US" sz="1600" b="1" dirty="0">
                <a:solidFill>
                  <a:schemeClr val="bg1"/>
                </a:solidFill>
                <a:latin typeface="Arial" charset="0"/>
              </a:rPr>
              <a:t>                 </a:t>
            </a:r>
            <a:r>
              <a:rPr lang="en-US" sz="1600" b="1" dirty="0" err="1">
                <a:solidFill>
                  <a:schemeClr val="bg1"/>
                </a:solidFill>
                <a:latin typeface="Arial" charset="0"/>
              </a:rPr>
              <a:t>www.cancer.gov</a:t>
            </a:r>
            <a:r>
              <a:rPr lang="en-US" sz="1600" b="1" dirty="0">
                <a:solidFill>
                  <a:schemeClr val="bg1"/>
                </a:solidFill>
                <a:latin typeface="Arial" charset="0"/>
              </a:rPr>
              <a:t>/</a:t>
            </a:r>
            <a:r>
              <a:rPr lang="en-US" sz="1600" b="1" dirty="0" err="1">
                <a:solidFill>
                  <a:schemeClr val="bg1"/>
                </a:solidFill>
                <a:latin typeface="Arial" charset="0"/>
              </a:rPr>
              <a:t>espanol</a:t>
            </a:r>
            <a:endParaRPr lang="en-US" sz="1600" b="1" dirty="0">
              <a:solidFill>
                <a:schemeClr val="bg1"/>
              </a:solidFill>
              <a:latin typeface="Arial" charset="0"/>
            </a:endParaRPr>
          </a:p>
        </p:txBody>
      </p:sp>
      <p:grpSp>
        <p:nvGrpSpPr>
          <p:cNvPr id="11" name="Group 10"/>
          <p:cNvGrpSpPr>
            <a:grpSpLocks noChangeAspect="1"/>
          </p:cNvGrpSpPr>
          <p:nvPr userDrawn="1"/>
        </p:nvGrpSpPr>
        <p:grpSpPr>
          <a:xfrm>
            <a:off x="2994026" y="2148840"/>
            <a:ext cx="3163776" cy="813435"/>
            <a:chOff x="2333626" y="1990725"/>
            <a:chExt cx="4519680" cy="1162050"/>
          </a:xfrm>
        </p:grpSpPr>
        <p:pic>
          <p:nvPicPr>
            <p:cNvPr id="12" name="Picture 11" descr="NCI-Logo-Stack.png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33805" y="2133600"/>
              <a:ext cx="3119501" cy="852170"/>
            </a:xfrm>
            <a:prstGeom prst="rect">
              <a:avLst/>
            </a:prstGeom>
          </p:spPr>
        </p:pic>
        <p:pic>
          <p:nvPicPr>
            <p:cNvPr id="13" name="Picture 12" descr="4_hhs_logo_white.png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33626" y="1990725"/>
              <a:ext cx="1162050" cy="116205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523760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olumn —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493776" y="311658"/>
            <a:ext cx="8165592" cy="317395"/>
          </a:xfrm>
        </p:spPr>
        <p:txBody>
          <a:bodyPr lIns="0" tIns="0" rIns="0" bIns="0" anchor="b">
            <a:noAutofit/>
          </a:bodyPr>
          <a:lstStyle>
            <a:lvl1pPr>
              <a:lnSpc>
                <a:spcPct val="90000"/>
              </a:lnSpc>
              <a:defRPr sz="2400" baseline="0">
                <a:solidFill>
                  <a:srgbClr val="123E57"/>
                </a:solidFill>
                <a:latin typeface="+mj-lt"/>
                <a:cs typeface="SapientSansBold"/>
              </a:defRPr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12" name="Text Box 14"/>
          <p:cNvSpPr txBox="1">
            <a:spLocks noChangeArrowheads="1"/>
          </p:cNvSpPr>
          <p:nvPr userDrawn="1"/>
        </p:nvSpPr>
        <p:spPr bwMode="auto">
          <a:xfrm>
            <a:off x="8647113" y="4864608"/>
            <a:ext cx="307975" cy="182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noAutofit/>
          </a:bodyPr>
          <a:lstStyle>
            <a:lvl1pPr defTabSz="912813"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  <a:cs typeface="ＭＳ Ｐゴシック" charset="0"/>
              </a:defRPr>
            </a:lvl1pPr>
            <a:lvl2pPr marL="37931725" indent="-37474525" defTabSz="912813"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2pPr>
            <a:lvl3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3pPr>
            <a:lvl4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4pPr>
            <a:lvl5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9pPr>
          </a:lstStyle>
          <a:p>
            <a:pPr algn="r" fontAlgn="auto">
              <a:lnSpc>
                <a:spcPct val="101000"/>
              </a:lnSpc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1000" b="1" dirty="0">
                <a:solidFill>
                  <a:srgbClr val="7F7F7F"/>
                </a:solidFill>
                <a:latin typeface="+mn-lt"/>
                <a:cs typeface="SapientSansRegular"/>
              </a:rPr>
              <a:t> </a:t>
            </a:r>
            <a:fld id="{4225D95B-3580-C74C-AC82-B8FCF626B418}" type="slidenum">
              <a:rPr lang="en-US" sz="1000" b="1" smtClean="0">
                <a:solidFill>
                  <a:srgbClr val="7F7F7F"/>
                </a:solidFill>
                <a:latin typeface="+mn-lt"/>
                <a:cs typeface="SapientSansRegular"/>
              </a:rPr>
              <a:pPr algn="r" fontAlgn="auto">
                <a:lnSpc>
                  <a:spcPct val="101000"/>
                </a:lnSpc>
                <a:spcBef>
                  <a:spcPct val="50000"/>
                </a:spcBef>
                <a:spcAft>
                  <a:spcPts val="0"/>
                </a:spcAft>
                <a:defRPr/>
              </a:pPr>
              <a:t>‹#›</a:t>
            </a:fld>
            <a:endParaRPr lang="en-US" sz="1000" b="1" dirty="0">
              <a:solidFill>
                <a:srgbClr val="7F7F7F"/>
              </a:solidFill>
              <a:latin typeface="+mn-lt"/>
              <a:cs typeface="SapientSansRegular"/>
            </a:endParaRPr>
          </a:p>
        </p:txBody>
      </p:sp>
      <p:pic>
        <p:nvPicPr>
          <p:cNvPr id="15" name="Picture 14" descr="NCI-Logo-Gray-Knock-NEW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4864608"/>
            <a:ext cx="1916888" cy="18288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>
          <a:xfrm>
            <a:off x="493776" y="1069975"/>
            <a:ext cx="8165592" cy="36004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00685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olumn — No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493776" y="311658"/>
            <a:ext cx="8165592" cy="317395"/>
          </a:xfrm>
        </p:spPr>
        <p:txBody>
          <a:bodyPr lIns="0" tIns="0" rIns="0" bIns="0" anchor="b">
            <a:noAutofit/>
          </a:bodyPr>
          <a:lstStyle>
            <a:lvl1pPr>
              <a:lnSpc>
                <a:spcPct val="90000"/>
              </a:lnSpc>
              <a:defRPr sz="2400" baseline="0">
                <a:solidFill>
                  <a:srgbClr val="123E57"/>
                </a:solidFill>
                <a:latin typeface="+mj-lt"/>
                <a:cs typeface="SapientSansBold"/>
              </a:defRPr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12" name="Text Box 14"/>
          <p:cNvSpPr txBox="1">
            <a:spLocks noChangeArrowheads="1"/>
          </p:cNvSpPr>
          <p:nvPr userDrawn="1"/>
        </p:nvSpPr>
        <p:spPr bwMode="auto">
          <a:xfrm>
            <a:off x="8647113" y="4864608"/>
            <a:ext cx="307975" cy="182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noAutofit/>
          </a:bodyPr>
          <a:lstStyle>
            <a:lvl1pPr defTabSz="912813"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  <a:cs typeface="ＭＳ Ｐゴシック" charset="0"/>
              </a:defRPr>
            </a:lvl1pPr>
            <a:lvl2pPr marL="37931725" indent="-37474525" defTabSz="912813"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2pPr>
            <a:lvl3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3pPr>
            <a:lvl4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4pPr>
            <a:lvl5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9pPr>
          </a:lstStyle>
          <a:p>
            <a:pPr algn="r" fontAlgn="auto">
              <a:lnSpc>
                <a:spcPct val="101000"/>
              </a:lnSpc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1000" b="1" dirty="0">
                <a:solidFill>
                  <a:srgbClr val="7F7F7F"/>
                </a:solidFill>
                <a:latin typeface="+mn-lt"/>
                <a:cs typeface="SapientSansRegular"/>
              </a:rPr>
              <a:t> </a:t>
            </a:r>
            <a:fld id="{4225D95B-3580-C74C-AC82-B8FCF626B418}" type="slidenum">
              <a:rPr lang="en-US" sz="1000" b="1" smtClean="0">
                <a:solidFill>
                  <a:srgbClr val="7F7F7F"/>
                </a:solidFill>
                <a:latin typeface="+mn-lt"/>
                <a:cs typeface="SapientSansRegular"/>
              </a:rPr>
              <a:pPr algn="r" fontAlgn="auto">
                <a:lnSpc>
                  <a:spcPct val="101000"/>
                </a:lnSpc>
                <a:spcBef>
                  <a:spcPct val="50000"/>
                </a:spcBef>
                <a:spcAft>
                  <a:spcPts val="0"/>
                </a:spcAft>
                <a:defRPr/>
              </a:pPr>
              <a:t>‹#›</a:t>
            </a:fld>
            <a:endParaRPr lang="en-US" sz="1000" b="1" dirty="0">
              <a:solidFill>
                <a:srgbClr val="7F7F7F"/>
              </a:solidFill>
              <a:latin typeface="+mn-lt"/>
              <a:cs typeface="SapientSansRegular"/>
            </a:endParaRPr>
          </a:p>
        </p:txBody>
      </p:sp>
      <p:sp>
        <p:nvSpPr>
          <p:cNvPr id="5" name="Content Placeholder 2"/>
          <p:cNvSpPr>
            <a:spLocks noGrp="1"/>
          </p:cNvSpPr>
          <p:nvPr>
            <p:ph sz="quarter" idx="11"/>
          </p:nvPr>
        </p:nvSpPr>
        <p:spPr>
          <a:xfrm>
            <a:off x="493776" y="1069975"/>
            <a:ext cx="8165592" cy="36004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544889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umn Left —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493776" y="311658"/>
            <a:ext cx="8165592" cy="317395"/>
          </a:xfrm>
        </p:spPr>
        <p:txBody>
          <a:bodyPr lIns="0" tIns="0" rIns="0" bIns="0" anchor="b">
            <a:noAutofit/>
          </a:bodyPr>
          <a:lstStyle>
            <a:lvl1pPr>
              <a:lnSpc>
                <a:spcPct val="90000"/>
              </a:lnSpc>
              <a:defRPr sz="2400" baseline="0">
                <a:solidFill>
                  <a:srgbClr val="123E57"/>
                </a:solidFill>
                <a:latin typeface="+mj-lt"/>
                <a:cs typeface="SapientSansBold"/>
              </a:defRPr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14" name="Text Box 14"/>
          <p:cNvSpPr txBox="1">
            <a:spLocks noChangeArrowheads="1"/>
          </p:cNvSpPr>
          <p:nvPr userDrawn="1"/>
        </p:nvSpPr>
        <p:spPr bwMode="auto">
          <a:xfrm>
            <a:off x="8647113" y="4864608"/>
            <a:ext cx="307975" cy="182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noAutofit/>
          </a:bodyPr>
          <a:lstStyle>
            <a:lvl1pPr defTabSz="912813"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  <a:cs typeface="ＭＳ Ｐゴシック" charset="0"/>
              </a:defRPr>
            </a:lvl1pPr>
            <a:lvl2pPr marL="37931725" indent="-37474525" defTabSz="912813"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2pPr>
            <a:lvl3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3pPr>
            <a:lvl4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4pPr>
            <a:lvl5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9pPr>
          </a:lstStyle>
          <a:p>
            <a:pPr algn="r" fontAlgn="auto">
              <a:lnSpc>
                <a:spcPct val="101000"/>
              </a:lnSpc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1000" b="1" dirty="0">
                <a:solidFill>
                  <a:srgbClr val="7F7F7F"/>
                </a:solidFill>
                <a:latin typeface="+mn-lt"/>
                <a:cs typeface="SapientSansRegular"/>
              </a:rPr>
              <a:t> </a:t>
            </a:r>
            <a:fld id="{4225D95B-3580-C74C-AC82-B8FCF626B418}" type="slidenum">
              <a:rPr lang="en-US" sz="1000" b="1" smtClean="0">
                <a:solidFill>
                  <a:srgbClr val="7F7F7F"/>
                </a:solidFill>
                <a:latin typeface="+mn-lt"/>
                <a:cs typeface="SapientSansRegular"/>
              </a:rPr>
              <a:pPr algn="r" fontAlgn="auto">
                <a:lnSpc>
                  <a:spcPct val="101000"/>
                </a:lnSpc>
                <a:spcBef>
                  <a:spcPct val="50000"/>
                </a:spcBef>
                <a:spcAft>
                  <a:spcPts val="0"/>
                </a:spcAft>
                <a:defRPr/>
              </a:pPr>
              <a:t>‹#›</a:t>
            </a:fld>
            <a:endParaRPr lang="en-US" sz="1000" b="1" dirty="0">
              <a:solidFill>
                <a:srgbClr val="7F7F7F"/>
              </a:solidFill>
              <a:latin typeface="+mn-lt"/>
              <a:cs typeface="SapientSansRegular"/>
            </a:endParaRPr>
          </a:p>
        </p:txBody>
      </p:sp>
      <p:pic>
        <p:nvPicPr>
          <p:cNvPr id="15" name="Picture 14" descr="NCI-Logo-Gray-Knock-NEW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4864608"/>
            <a:ext cx="1916888" cy="182880"/>
          </a:xfrm>
          <a:prstGeom prst="rect">
            <a:avLst/>
          </a:prstGeom>
        </p:spPr>
      </p:pic>
      <p:sp>
        <p:nvSpPr>
          <p:cNvPr id="6" name="Content Placeholder 2"/>
          <p:cNvSpPr>
            <a:spLocks noGrp="1"/>
          </p:cNvSpPr>
          <p:nvPr>
            <p:ph sz="quarter" idx="11"/>
          </p:nvPr>
        </p:nvSpPr>
        <p:spPr>
          <a:xfrm>
            <a:off x="493776" y="1069975"/>
            <a:ext cx="4108387" cy="3600450"/>
          </a:xfrm>
        </p:spPr>
        <p:txBody>
          <a:bodyPr numCol="1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Content Placeholder 4"/>
          <p:cNvSpPr>
            <a:spLocks noGrp="1"/>
          </p:cNvSpPr>
          <p:nvPr>
            <p:ph sz="quarter" idx="12"/>
          </p:nvPr>
        </p:nvSpPr>
        <p:spPr>
          <a:xfrm>
            <a:off x="4762055" y="1069975"/>
            <a:ext cx="3897313" cy="3600450"/>
          </a:xfrm>
        </p:spPr>
        <p:txBody>
          <a:bodyPr anchor="ctr"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93995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umn Left — No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493776" y="311658"/>
            <a:ext cx="8165592" cy="317395"/>
          </a:xfrm>
        </p:spPr>
        <p:txBody>
          <a:bodyPr lIns="0" tIns="0" rIns="0" bIns="0" anchor="b">
            <a:noAutofit/>
          </a:bodyPr>
          <a:lstStyle>
            <a:lvl1pPr>
              <a:lnSpc>
                <a:spcPct val="90000"/>
              </a:lnSpc>
              <a:defRPr sz="2400" baseline="0">
                <a:solidFill>
                  <a:srgbClr val="123E57"/>
                </a:solidFill>
                <a:latin typeface="+mj-lt"/>
                <a:cs typeface="SapientSansBold"/>
              </a:defRPr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14" name="Text Box 14"/>
          <p:cNvSpPr txBox="1">
            <a:spLocks noChangeArrowheads="1"/>
          </p:cNvSpPr>
          <p:nvPr userDrawn="1"/>
        </p:nvSpPr>
        <p:spPr bwMode="auto">
          <a:xfrm>
            <a:off x="8647113" y="4864608"/>
            <a:ext cx="307975" cy="182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noAutofit/>
          </a:bodyPr>
          <a:lstStyle>
            <a:lvl1pPr defTabSz="912813"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  <a:cs typeface="ＭＳ Ｐゴシック" charset="0"/>
              </a:defRPr>
            </a:lvl1pPr>
            <a:lvl2pPr marL="37931725" indent="-37474525" defTabSz="912813"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2pPr>
            <a:lvl3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3pPr>
            <a:lvl4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4pPr>
            <a:lvl5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9pPr>
          </a:lstStyle>
          <a:p>
            <a:pPr algn="r" fontAlgn="auto">
              <a:lnSpc>
                <a:spcPct val="101000"/>
              </a:lnSpc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1000" b="1" dirty="0">
                <a:solidFill>
                  <a:srgbClr val="7F7F7F"/>
                </a:solidFill>
                <a:latin typeface="+mn-lt"/>
                <a:cs typeface="SapientSansRegular"/>
              </a:rPr>
              <a:t> </a:t>
            </a:r>
            <a:fld id="{4225D95B-3580-C74C-AC82-B8FCF626B418}" type="slidenum">
              <a:rPr lang="en-US" sz="1000" b="1" smtClean="0">
                <a:solidFill>
                  <a:srgbClr val="7F7F7F"/>
                </a:solidFill>
                <a:latin typeface="+mn-lt"/>
                <a:cs typeface="SapientSansRegular"/>
              </a:rPr>
              <a:pPr algn="r" fontAlgn="auto">
                <a:lnSpc>
                  <a:spcPct val="101000"/>
                </a:lnSpc>
                <a:spcBef>
                  <a:spcPct val="50000"/>
                </a:spcBef>
                <a:spcAft>
                  <a:spcPts val="0"/>
                </a:spcAft>
                <a:defRPr/>
              </a:pPr>
              <a:t>‹#›</a:t>
            </a:fld>
            <a:endParaRPr lang="en-US" sz="1000" b="1" dirty="0">
              <a:solidFill>
                <a:srgbClr val="7F7F7F"/>
              </a:solidFill>
              <a:latin typeface="+mn-lt"/>
              <a:cs typeface="SapientSansRegular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sz="quarter" idx="12"/>
          </p:nvPr>
        </p:nvSpPr>
        <p:spPr>
          <a:xfrm>
            <a:off x="4762055" y="1069975"/>
            <a:ext cx="3897313" cy="3600450"/>
          </a:xfrm>
        </p:spPr>
        <p:txBody>
          <a:bodyPr anchor="ctr"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sz="quarter" idx="11"/>
          </p:nvPr>
        </p:nvSpPr>
        <p:spPr>
          <a:xfrm>
            <a:off x="493776" y="1069975"/>
            <a:ext cx="4108387" cy="3600450"/>
          </a:xfrm>
        </p:spPr>
        <p:txBody>
          <a:bodyPr numCol="1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24657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slideLayout" Target="../slideLayouts/slideLayout29.xml"/><Relationship Id="rId18" Type="http://schemas.openxmlformats.org/officeDocument/2006/relationships/slideLayout" Target="../slideLayouts/slideLayout34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17" Type="http://schemas.openxmlformats.org/officeDocument/2006/relationships/slideLayout" Target="../slideLayouts/slideLayout33.xml"/><Relationship Id="rId2" Type="http://schemas.openxmlformats.org/officeDocument/2006/relationships/slideLayout" Target="../slideLayouts/slideLayout18.xml"/><Relationship Id="rId16" Type="http://schemas.openxmlformats.org/officeDocument/2006/relationships/slideLayout" Target="../slideLayouts/slideLayout32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26.xml"/><Relationship Id="rId19" Type="http://schemas.openxmlformats.org/officeDocument/2006/relationships/theme" Target="../theme/theme2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4" Type="http://schemas.openxmlformats.org/officeDocument/2006/relationships/slideLayout" Target="../slideLayouts/slideLayout3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slideLayout" Target="../slideLayouts/slideLayout47.xml"/><Relationship Id="rId1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17" Type="http://schemas.openxmlformats.org/officeDocument/2006/relationships/slideLayout" Target="../slideLayouts/slideLayout51.xml"/><Relationship Id="rId2" Type="http://schemas.openxmlformats.org/officeDocument/2006/relationships/slideLayout" Target="../slideLayouts/slideLayout36.xml"/><Relationship Id="rId16" Type="http://schemas.openxmlformats.org/officeDocument/2006/relationships/slideLayout" Target="../slideLayouts/slideLayout50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44.xml"/><Relationship Id="rId19" Type="http://schemas.openxmlformats.org/officeDocument/2006/relationships/theme" Target="../theme/theme3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Relationship Id="rId14" Type="http://schemas.openxmlformats.org/officeDocument/2006/relationships/slideLayout" Target="../slideLayouts/slideLayout4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2654"/>
            <a:ext cx="8229600" cy="3462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12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990378"/>
            <a:ext cx="8229600" cy="3394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900" smtClean="0">
                <a:solidFill>
                  <a:srgbClr val="6C6C6C"/>
                </a:solidFill>
                <a:latin typeface="+mn-lt"/>
                <a:ea typeface="+mn-ea"/>
                <a:cs typeface="SapientSansRegular"/>
              </a:defRPr>
            </a:lvl1pPr>
          </a:lstStyle>
          <a:p>
            <a:pPr>
              <a:defRPr/>
            </a:pPr>
            <a:fld id="{8767E79B-3863-C648-ACD5-D5A69BA31F7C}" type="datetime4">
              <a:rPr lang="en-US" smtClean="0"/>
              <a:pPr>
                <a:defRPr/>
              </a:pPr>
              <a:t>April 13, 2018</a:t>
            </a:fld>
            <a:endParaRPr lang="en-US" dirty="0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900" dirty="0" smtClean="0">
                <a:solidFill>
                  <a:srgbClr val="6C6C6C"/>
                </a:solidFill>
                <a:latin typeface="+mn-lt"/>
                <a:ea typeface="+mn-ea"/>
                <a:cs typeface="SapientSansRegular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900" b="0" i="0" smtClean="0">
                <a:solidFill>
                  <a:srgbClr val="6C6C6C"/>
                </a:solidFill>
                <a:latin typeface="+mn-lt"/>
                <a:ea typeface="+mn-ea"/>
                <a:cs typeface="Sapient Centro Slab"/>
              </a:defRPr>
            </a:lvl1pPr>
          </a:lstStyle>
          <a:p>
            <a:pPr>
              <a:defRPr/>
            </a:pPr>
            <a:fld id="{4F8F9822-CE00-0B4F-ADB5-DBA954363B09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25" r:id="rId1"/>
    <p:sldLayoutId id="2147483755" r:id="rId2"/>
    <p:sldLayoutId id="2147483826" r:id="rId3"/>
    <p:sldLayoutId id="2147483827" r:id="rId4"/>
    <p:sldLayoutId id="2147483828" r:id="rId5"/>
    <p:sldLayoutId id="2147483770" r:id="rId6"/>
    <p:sldLayoutId id="2147483810" r:id="rId7"/>
    <p:sldLayoutId id="2147483771" r:id="rId8"/>
    <p:sldLayoutId id="2147483812" r:id="rId9"/>
    <p:sldLayoutId id="2147483772" r:id="rId10"/>
    <p:sldLayoutId id="2147483813" r:id="rId11"/>
    <p:sldLayoutId id="2147483773" r:id="rId12"/>
    <p:sldLayoutId id="2147483814" r:id="rId13"/>
    <p:sldLayoutId id="2147483763" r:id="rId14"/>
    <p:sldLayoutId id="2147483807" r:id="rId15"/>
    <p:sldLayoutId id="2147483829" r:id="rId16"/>
  </p:sldLayoutIdLst>
  <p:hf sldNum="0" hdr="0" ftr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2400" b="0" kern="1200">
          <a:solidFill>
            <a:srgbClr val="123E57"/>
          </a:solidFill>
          <a:latin typeface="+mj-lt"/>
          <a:ea typeface="ＭＳ Ｐゴシック" charset="0"/>
          <a:cs typeface="SapientSansBold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3700">
          <a:solidFill>
            <a:schemeClr val="tx2"/>
          </a:solidFill>
          <a:latin typeface="SapientCentroSlab-Light" charset="0"/>
          <a:ea typeface="ＭＳ Ｐゴシック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3700">
          <a:solidFill>
            <a:schemeClr val="tx2"/>
          </a:solidFill>
          <a:latin typeface="SapientCentroSlab-Light" charset="0"/>
          <a:ea typeface="ＭＳ Ｐゴシック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3700">
          <a:solidFill>
            <a:schemeClr val="tx2"/>
          </a:solidFill>
          <a:latin typeface="SapientCentroSlab-Light" charset="0"/>
          <a:ea typeface="ＭＳ Ｐゴシック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3700">
          <a:solidFill>
            <a:schemeClr val="tx2"/>
          </a:solidFill>
          <a:latin typeface="SapientCentroSlab-Light" charset="0"/>
          <a:ea typeface="ＭＳ Ｐゴシック" charset="0"/>
        </a:defRPr>
      </a:lvl5pPr>
      <a:lvl6pPr marL="457200" algn="l" defTabSz="457200" rtl="0" eaLnBrk="1" fontAlgn="base" hangingPunct="1">
        <a:spcBef>
          <a:spcPct val="0"/>
        </a:spcBef>
        <a:spcAft>
          <a:spcPct val="0"/>
        </a:spcAft>
        <a:defRPr sz="3700">
          <a:solidFill>
            <a:schemeClr val="tx2"/>
          </a:solidFill>
          <a:latin typeface="SapientCentroSlab-Light" charset="0"/>
          <a:ea typeface="ＭＳ Ｐゴシック" charset="0"/>
        </a:defRPr>
      </a:lvl6pPr>
      <a:lvl7pPr marL="914400" algn="l" defTabSz="457200" rtl="0" eaLnBrk="1" fontAlgn="base" hangingPunct="1">
        <a:spcBef>
          <a:spcPct val="0"/>
        </a:spcBef>
        <a:spcAft>
          <a:spcPct val="0"/>
        </a:spcAft>
        <a:defRPr sz="3700">
          <a:solidFill>
            <a:schemeClr val="tx2"/>
          </a:solidFill>
          <a:latin typeface="SapientCentroSlab-Light" charset="0"/>
          <a:ea typeface="ＭＳ Ｐゴシック" charset="0"/>
        </a:defRPr>
      </a:lvl7pPr>
      <a:lvl8pPr marL="1371600" algn="l" defTabSz="457200" rtl="0" eaLnBrk="1" fontAlgn="base" hangingPunct="1">
        <a:spcBef>
          <a:spcPct val="0"/>
        </a:spcBef>
        <a:spcAft>
          <a:spcPct val="0"/>
        </a:spcAft>
        <a:defRPr sz="3700">
          <a:solidFill>
            <a:schemeClr val="tx2"/>
          </a:solidFill>
          <a:latin typeface="SapientCentroSlab-Light" charset="0"/>
          <a:ea typeface="ＭＳ Ｐゴシック" charset="0"/>
        </a:defRPr>
      </a:lvl8pPr>
      <a:lvl9pPr marL="1828800" algn="l" defTabSz="457200" rtl="0" eaLnBrk="1" fontAlgn="base" hangingPunct="1">
        <a:spcBef>
          <a:spcPct val="0"/>
        </a:spcBef>
        <a:spcAft>
          <a:spcPct val="0"/>
        </a:spcAft>
        <a:defRPr sz="3700">
          <a:solidFill>
            <a:schemeClr val="tx2"/>
          </a:solidFill>
          <a:latin typeface="SapientCentroSlab-Light" charset="0"/>
          <a:ea typeface="ＭＳ Ｐゴシック" charset="0"/>
        </a:defRPr>
      </a:lvl9pPr>
    </p:titleStyle>
    <p:bodyStyle>
      <a:lvl1pPr marL="228600" indent="-228600" algn="l" defTabSz="457200" rtl="0" eaLnBrk="1" fontAlgn="base" hangingPunct="1">
        <a:spcBef>
          <a:spcPct val="0"/>
        </a:spcBef>
        <a:spcAft>
          <a:spcPts val="1000"/>
        </a:spcAft>
        <a:buClr>
          <a:schemeClr val="accent1"/>
        </a:buClr>
        <a:buFont typeface="Wingdings" charset="0"/>
        <a:buChar char="§"/>
        <a:defRPr sz="2000" kern="1200">
          <a:solidFill>
            <a:srgbClr val="000000"/>
          </a:solidFill>
          <a:latin typeface="+mn-lt"/>
          <a:ea typeface="ＭＳ Ｐゴシック" charset="0"/>
          <a:cs typeface="SapientCentroSlab-Light"/>
        </a:defRPr>
      </a:lvl1pPr>
      <a:lvl2pPr marL="457200" indent="-228600" algn="l" defTabSz="457200" rtl="0" eaLnBrk="1" fontAlgn="base" hangingPunct="1">
        <a:spcBef>
          <a:spcPct val="0"/>
        </a:spcBef>
        <a:spcAft>
          <a:spcPts val="1000"/>
        </a:spcAft>
        <a:buClr>
          <a:schemeClr val="accent1"/>
        </a:buClr>
        <a:buFont typeface="Wingdings" charset="0"/>
        <a:buChar char="§"/>
        <a:defRPr sz="1900" kern="1200">
          <a:solidFill>
            <a:srgbClr val="000000"/>
          </a:solidFill>
          <a:latin typeface="+mn-lt"/>
          <a:ea typeface="ＭＳ Ｐゴシック" charset="0"/>
          <a:cs typeface="SapientCentroSlab-Light"/>
        </a:defRPr>
      </a:lvl2pPr>
      <a:lvl3pPr marL="685800" indent="-228600" algn="l" defTabSz="457200" rtl="0" eaLnBrk="1" fontAlgn="base" hangingPunct="1">
        <a:spcBef>
          <a:spcPct val="0"/>
        </a:spcBef>
        <a:spcAft>
          <a:spcPts val="1000"/>
        </a:spcAft>
        <a:buClr>
          <a:schemeClr val="accent1"/>
        </a:buClr>
        <a:buFont typeface="Wingdings" charset="0"/>
        <a:buChar char="§"/>
        <a:defRPr sz="1800" kern="1200">
          <a:solidFill>
            <a:srgbClr val="000000"/>
          </a:solidFill>
          <a:latin typeface="+mn-lt"/>
          <a:ea typeface="ＭＳ Ｐゴシック" charset="0"/>
          <a:cs typeface="SapientCentroSlab-Light"/>
        </a:defRPr>
      </a:lvl3pPr>
      <a:lvl4pPr marL="914400" indent="-228600" algn="l" defTabSz="457200" rtl="0" eaLnBrk="1" fontAlgn="base" hangingPunct="1">
        <a:spcBef>
          <a:spcPct val="0"/>
        </a:spcBef>
        <a:spcAft>
          <a:spcPts val="1000"/>
        </a:spcAft>
        <a:buClr>
          <a:schemeClr val="accent1"/>
        </a:buClr>
        <a:buFont typeface="Wingdings" charset="0"/>
        <a:buChar char="§"/>
        <a:defRPr sz="1700" kern="1200">
          <a:solidFill>
            <a:srgbClr val="000000"/>
          </a:solidFill>
          <a:latin typeface="+mn-lt"/>
          <a:ea typeface="ＭＳ Ｐゴシック" charset="0"/>
          <a:cs typeface="SapientCentroSlab-Light"/>
        </a:defRPr>
      </a:lvl4pPr>
      <a:lvl5pPr marL="1143000" indent="-228600" algn="l" defTabSz="457200" rtl="0" eaLnBrk="1" fontAlgn="base" hangingPunct="1">
        <a:spcBef>
          <a:spcPct val="0"/>
        </a:spcBef>
        <a:spcAft>
          <a:spcPts val="1000"/>
        </a:spcAft>
        <a:buClr>
          <a:schemeClr val="accent1"/>
        </a:buClr>
        <a:buFont typeface="Wingdings" charset="0"/>
        <a:buChar char="§"/>
        <a:defRPr sz="1600" kern="1200">
          <a:solidFill>
            <a:srgbClr val="000000"/>
          </a:solidFill>
          <a:latin typeface="+mn-lt"/>
          <a:ea typeface="ＭＳ Ｐゴシック" charset="0"/>
          <a:cs typeface="SapientCentroSlab-Light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2654"/>
            <a:ext cx="8229600" cy="3462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12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990378"/>
            <a:ext cx="8229600" cy="3394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900" smtClean="0">
                <a:solidFill>
                  <a:srgbClr val="6C6C6C"/>
                </a:solidFill>
                <a:latin typeface="+mn-lt"/>
                <a:ea typeface="+mn-ea"/>
                <a:cs typeface="SapientSansRegular"/>
              </a:defRPr>
            </a:lvl1pPr>
          </a:lstStyle>
          <a:p>
            <a:pPr>
              <a:defRPr/>
            </a:pPr>
            <a:r>
              <a:rPr lang="en-US" dirty="0"/>
              <a:t>INSERT DATE</a:t>
            </a:r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900" dirty="0" smtClean="0">
                <a:solidFill>
                  <a:srgbClr val="6C6C6C"/>
                </a:solidFill>
                <a:latin typeface="+mn-lt"/>
                <a:ea typeface="+mn-ea"/>
                <a:cs typeface="SapientSansRegular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900" b="0" i="0" smtClean="0">
                <a:solidFill>
                  <a:srgbClr val="6C6C6C"/>
                </a:solidFill>
                <a:latin typeface="+mn-lt"/>
                <a:ea typeface="+mn-ea"/>
                <a:cs typeface="Sapient Centro Slab"/>
              </a:defRPr>
            </a:lvl1pPr>
          </a:lstStyle>
          <a:p>
            <a:pPr>
              <a:defRPr/>
            </a:pPr>
            <a:fld id="{4F8F9822-CE00-0B4F-ADB5-DBA954363B09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28940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1" r:id="rId1"/>
    <p:sldLayoutId id="2147483832" r:id="rId2"/>
    <p:sldLayoutId id="2147483833" r:id="rId3"/>
    <p:sldLayoutId id="2147483834" r:id="rId4"/>
    <p:sldLayoutId id="2147483835" r:id="rId5"/>
    <p:sldLayoutId id="2147483836" r:id="rId6"/>
    <p:sldLayoutId id="2147483837" r:id="rId7"/>
    <p:sldLayoutId id="2147483838" r:id="rId8"/>
    <p:sldLayoutId id="2147483839" r:id="rId9"/>
    <p:sldLayoutId id="2147483840" r:id="rId10"/>
    <p:sldLayoutId id="2147483841" r:id="rId11"/>
    <p:sldLayoutId id="2147483842" r:id="rId12"/>
    <p:sldLayoutId id="2147483843" r:id="rId13"/>
    <p:sldLayoutId id="2147483844" r:id="rId14"/>
    <p:sldLayoutId id="2147483845" r:id="rId15"/>
    <p:sldLayoutId id="2147483846" r:id="rId16"/>
    <p:sldLayoutId id="2147483847" r:id="rId17"/>
    <p:sldLayoutId id="2147483848" r:id="rId18"/>
  </p:sldLayoutIdLst>
  <p:hf sldNum="0" hdr="0" ftr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2400" b="0" kern="1200">
          <a:solidFill>
            <a:srgbClr val="123E57"/>
          </a:solidFill>
          <a:latin typeface="+mj-lt"/>
          <a:ea typeface="ＭＳ Ｐゴシック" charset="0"/>
          <a:cs typeface="SapientSansBold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3700">
          <a:solidFill>
            <a:schemeClr val="tx2"/>
          </a:solidFill>
          <a:latin typeface="SapientCentroSlab-Light" charset="0"/>
          <a:ea typeface="ＭＳ Ｐゴシック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3700">
          <a:solidFill>
            <a:schemeClr val="tx2"/>
          </a:solidFill>
          <a:latin typeface="SapientCentroSlab-Light" charset="0"/>
          <a:ea typeface="ＭＳ Ｐゴシック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3700">
          <a:solidFill>
            <a:schemeClr val="tx2"/>
          </a:solidFill>
          <a:latin typeface="SapientCentroSlab-Light" charset="0"/>
          <a:ea typeface="ＭＳ Ｐゴシック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3700">
          <a:solidFill>
            <a:schemeClr val="tx2"/>
          </a:solidFill>
          <a:latin typeface="SapientCentroSlab-Light" charset="0"/>
          <a:ea typeface="ＭＳ Ｐゴシック" charset="0"/>
        </a:defRPr>
      </a:lvl5pPr>
      <a:lvl6pPr marL="457200" algn="l" defTabSz="457200" rtl="0" eaLnBrk="1" fontAlgn="base" hangingPunct="1">
        <a:spcBef>
          <a:spcPct val="0"/>
        </a:spcBef>
        <a:spcAft>
          <a:spcPct val="0"/>
        </a:spcAft>
        <a:defRPr sz="3700">
          <a:solidFill>
            <a:schemeClr val="tx2"/>
          </a:solidFill>
          <a:latin typeface="SapientCentroSlab-Light" charset="0"/>
          <a:ea typeface="ＭＳ Ｐゴシック" charset="0"/>
        </a:defRPr>
      </a:lvl6pPr>
      <a:lvl7pPr marL="914400" algn="l" defTabSz="457200" rtl="0" eaLnBrk="1" fontAlgn="base" hangingPunct="1">
        <a:spcBef>
          <a:spcPct val="0"/>
        </a:spcBef>
        <a:spcAft>
          <a:spcPct val="0"/>
        </a:spcAft>
        <a:defRPr sz="3700">
          <a:solidFill>
            <a:schemeClr val="tx2"/>
          </a:solidFill>
          <a:latin typeface="SapientCentroSlab-Light" charset="0"/>
          <a:ea typeface="ＭＳ Ｐゴシック" charset="0"/>
        </a:defRPr>
      </a:lvl7pPr>
      <a:lvl8pPr marL="1371600" algn="l" defTabSz="457200" rtl="0" eaLnBrk="1" fontAlgn="base" hangingPunct="1">
        <a:spcBef>
          <a:spcPct val="0"/>
        </a:spcBef>
        <a:spcAft>
          <a:spcPct val="0"/>
        </a:spcAft>
        <a:defRPr sz="3700">
          <a:solidFill>
            <a:schemeClr val="tx2"/>
          </a:solidFill>
          <a:latin typeface="SapientCentroSlab-Light" charset="0"/>
          <a:ea typeface="ＭＳ Ｐゴシック" charset="0"/>
        </a:defRPr>
      </a:lvl8pPr>
      <a:lvl9pPr marL="1828800" algn="l" defTabSz="457200" rtl="0" eaLnBrk="1" fontAlgn="base" hangingPunct="1">
        <a:spcBef>
          <a:spcPct val="0"/>
        </a:spcBef>
        <a:spcAft>
          <a:spcPct val="0"/>
        </a:spcAft>
        <a:defRPr sz="3700">
          <a:solidFill>
            <a:schemeClr val="tx2"/>
          </a:solidFill>
          <a:latin typeface="SapientCentroSlab-Light" charset="0"/>
          <a:ea typeface="ＭＳ Ｐゴシック" charset="0"/>
        </a:defRPr>
      </a:lvl9pPr>
    </p:titleStyle>
    <p:bodyStyle>
      <a:lvl1pPr marL="228600" indent="-228600" algn="l" defTabSz="457200" rtl="0" eaLnBrk="1" fontAlgn="base" hangingPunct="1">
        <a:spcBef>
          <a:spcPct val="0"/>
        </a:spcBef>
        <a:spcAft>
          <a:spcPts val="1000"/>
        </a:spcAft>
        <a:buClr>
          <a:schemeClr val="accent1"/>
        </a:buClr>
        <a:buFont typeface="Wingdings" charset="0"/>
        <a:buChar char="§"/>
        <a:defRPr sz="2000" kern="1200">
          <a:solidFill>
            <a:srgbClr val="000000"/>
          </a:solidFill>
          <a:latin typeface="+mn-lt"/>
          <a:ea typeface="ＭＳ Ｐゴシック" charset="0"/>
          <a:cs typeface="SapientCentroSlab-Light"/>
        </a:defRPr>
      </a:lvl1pPr>
      <a:lvl2pPr marL="457200" indent="-228600" algn="l" defTabSz="457200" rtl="0" eaLnBrk="1" fontAlgn="base" hangingPunct="1">
        <a:spcBef>
          <a:spcPct val="0"/>
        </a:spcBef>
        <a:spcAft>
          <a:spcPts val="1000"/>
        </a:spcAft>
        <a:buClr>
          <a:schemeClr val="accent1"/>
        </a:buClr>
        <a:buFont typeface="Wingdings" charset="0"/>
        <a:buChar char="§"/>
        <a:defRPr sz="1900" kern="1200">
          <a:solidFill>
            <a:srgbClr val="000000"/>
          </a:solidFill>
          <a:latin typeface="+mn-lt"/>
          <a:ea typeface="ＭＳ Ｐゴシック" charset="0"/>
          <a:cs typeface="SapientCentroSlab-Light"/>
        </a:defRPr>
      </a:lvl2pPr>
      <a:lvl3pPr marL="685800" indent="-228600" algn="l" defTabSz="457200" rtl="0" eaLnBrk="1" fontAlgn="base" hangingPunct="1">
        <a:spcBef>
          <a:spcPct val="0"/>
        </a:spcBef>
        <a:spcAft>
          <a:spcPts val="1000"/>
        </a:spcAft>
        <a:buClr>
          <a:schemeClr val="accent1"/>
        </a:buClr>
        <a:buFont typeface="Wingdings" charset="0"/>
        <a:buChar char="§"/>
        <a:defRPr sz="1800" kern="1200">
          <a:solidFill>
            <a:srgbClr val="000000"/>
          </a:solidFill>
          <a:latin typeface="+mn-lt"/>
          <a:ea typeface="ＭＳ Ｐゴシック" charset="0"/>
          <a:cs typeface="SapientCentroSlab-Light"/>
        </a:defRPr>
      </a:lvl3pPr>
      <a:lvl4pPr marL="914400" indent="-228600" algn="l" defTabSz="457200" rtl="0" eaLnBrk="1" fontAlgn="base" hangingPunct="1">
        <a:spcBef>
          <a:spcPct val="0"/>
        </a:spcBef>
        <a:spcAft>
          <a:spcPts val="1000"/>
        </a:spcAft>
        <a:buClr>
          <a:schemeClr val="accent1"/>
        </a:buClr>
        <a:buFont typeface="Wingdings" charset="0"/>
        <a:buChar char="§"/>
        <a:defRPr sz="1700" kern="1200">
          <a:solidFill>
            <a:srgbClr val="000000"/>
          </a:solidFill>
          <a:latin typeface="+mn-lt"/>
          <a:ea typeface="ＭＳ Ｐゴシック" charset="0"/>
          <a:cs typeface="SapientCentroSlab-Light"/>
        </a:defRPr>
      </a:lvl4pPr>
      <a:lvl5pPr marL="1143000" indent="-228600" algn="l" defTabSz="457200" rtl="0" eaLnBrk="1" fontAlgn="base" hangingPunct="1">
        <a:spcBef>
          <a:spcPct val="0"/>
        </a:spcBef>
        <a:spcAft>
          <a:spcPts val="1000"/>
        </a:spcAft>
        <a:buClr>
          <a:schemeClr val="accent1"/>
        </a:buClr>
        <a:buFont typeface="Wingdings" charset="0"/>
        <a:buChar char="§"/>
        <a:defRPr sz="1600" kern="1200">
          <a:solidFill>
            <a:srgbClr val="000000"/>
          </a:solidFill>
          <a:latin typeface="+mn-lt"/>
          <a:ea typeface="ＭＳ Ｐゴシック" charset="0"/>
          <a:cs typeface="SapientCentroSlab-Light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2654"/>
            <a:ext cx="8229600" cy="346249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12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990378"/>
            <a:ext cx="8229600" cy="3394472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lang="en-US" sz="900" smtClean="0"/>
            </a:lvl1pPr>
          </a:lstStyle>
          <a:p>
            <a:pPr>
              <a:defRPr/>
            </a:pPr>
            <a:r>
              <a:rPr lang="en-US" dirty="0"/>
              <a:t>INSERT DATE</a:t>
            </a:r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900" dirty="0" smtClean="0">
                <a:solidFill>
                  <a:srgbClr val="6C6C6C"/>
                </a:solidFill>
                <a:latin typeface="+mn-lt"/>
                <a:ea typeface="+mn-ea"/>
                <a:cs typeface="SapientSansRegular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900" b="0" i="0" smtClean="0">
                <a:solidFill>
                  <a:srgbClr val="6C6C6C"/>
                </a:solidFill>
                <a:latin typeface="+mn-lt"/>
                <a:ea typeface="+mn-ea"/>
                <a:cs typeface="Sapient Centro Slab"/>
              </a:defRPr>
            </a:lvl1pPr>
          </a:lstStyle>
          <a:p>
            <a:pPr>
              <a:defRPr/>
            </a:pPr>
            <a:fld id="{4F8F9822-CE00-0B4F-ADB5-DBA954363B09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31246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0" r:id="rId1"/>
    <p:sldLayoutId id="2147483851" r:id="rId2"/>
    <p:sldLayoutId id="2147483852" r:id="rId3"/>
    <p:sldLayoutId id="2147483853" r:id="rId4"/>
    <p:sldLayoutId id="2147483854" r:id="rId5"/>
    <p:sldLayoutId id="2147483855" r:id="rId6"/>
    <p:sldLayoutId id="2147483856" r:id="rId7"/>
    <p:sldLayoutId id="2147483857" r:id="rId8"/>
    <p:sldLayoutId id="2147483858" r:id="rId9"/>
    <p:sldLayoutId id="2147483859" r:id="rId10"/>
    <p:sldLayoutId id="2147483860" r:id="rId11"/>
    <p:sldLayoutId id="2147483861" r:id="rId12"/>
    <p:sldLayoutId id="2147483862" r:id="rId13"/>
    <p:sldLayoutId id="2147483863" r:id="rId14"/>
    <p:sldLayoutId id="2147483864" r:id="rId15"/>
    <p:sldLayoutId id="2147483865" r:id="rId16"/>
    <p:sldLayoutId id="2147483866" r:id="rId17"/>
    <p:sldLayoutId id="2147483868" r:id="rId18"/>
  </p:sldLayoutIdLst>
  <p:hf sldNum="0" hdr="0" ftr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2400" b="0" kern="1200">
          <a:solidFill>
            <a:srgbClr val="123E57"/>
          </a:solidFill>
          <a:latin typeface="+mj-lt"/>
          <a:ea typeface="ＭＳ Ｐゴシック" charset="0"/>
          <a:cs typeface="SapientSansBold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3700">
          <a:solidFill>
            <a:schemeClr val="tx2"/>
          </a:solidFill>
          <a:latin typeface="SapientCentroSlab-Light" charset="0"/>
          <a:ea typeface="ＭＳ Ｐゴシック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3700">
          <a:solidFill>
            <a:schemeClr val="tx2"/>
          </a:solidFill>
          <a:latin typeface="SapientCentroSlab-Light" charset="0"/>
          <a:ea typeface="ＭＳ Ｐゴシック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3700">
          <a:solidFill>
            <a:schemeClr val="tx2"/>
          </a:solidFill>
          <a:latin typeface="SapientCentroSlab-Light" charset="0"/>
          <a:ea typeface="ＭＳ Ｐゴシック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3700">
          <a:solidFill>
            <a:schemeClr val="tx2"/>
          </a:solidFill>
          <a:latin typeface="SapientCentroSlab-Light" charset="0"/>
          <a:ea typeface="ＭＳ Ｐゴシック" charset="0"/>
        </a:defRPr>
      </a:lvl5pPr>
      <a:lvl6pPr marL="457200" algn="l" defTabSz="457200" rtl="0" eaLnBrk="1" fontAlgn="base" hangingPunct="1">
        <a:spcBef>
          <a:spcPct val="0"/>
        </a:spcBef>
        <a:spcAft>
          <a:spcPct val="0"/>
        </a:spcAft>
        <a:defRPr sz="3700">
          <a:solidFill>
            <a:schemeClr val="tx2"/>
          </a:solidFill>
          <a:latin typeface="SapientCentroSlab-Light" charset="0"/>
          <a:ea typeface="ＭＳ Ｐゴシック" charset="0"/>
        </a:defRPr>
      </a:lvl6pPr>
      <a:lvl7pPr marL="914400" algn="l" defTabSz="457200" rtl="0" eaLnBrk="1" fontAlgn="base" hangingPunct="1">
        <a:spcBef>
          <a:spcPct val="0"/>
        </a:spcBef>
        <a:spcAft>
          <a:spcPct val="0"/>
        </a:spcAft>
        <a:defRPr sz="3700">
          <a:solidFill>
            <a:schemeClr val="tx2"/>
          </a:solidFill>
          <a:latin typeface="SapientCentroSlab-Light" charset="0"/>
          <a:ea typeface="ＭＳ Ｐゴシック" charset="0"/>
        </a:defRPr>
      </a:lvl7pPr>
      <a:lvl8pPr marL="1371600" algn="l" defTabSz="457200" rtl="0" eaLnBrk="1" fontAlgn="base" hangingPunct="1">
        <a:spcBef>
          <a:spcPct val="0"/>
        </a:spcBef>
        <a:spcAft>
          <a:spcPct val="0"/>
        </a:spcAft>
        <a:defRPr sz="3700">
          <a:solidFill>
            <a:schemeClr val="tx2"/>
          </a:solidFill>
          <a:latin typeface="SapientCentroSlab-Light" charset="0"/>
          <a:ea typeface="ＭＳ Ｐゴシック" charset="0"/>
        </a:defRPr>
      </a:lvl8pPr>
      <a:lvl9pPr marL="1828800" algn="l" defTabSz="457200" rtl="0" eaLnBrk="1" fontAlgn="base" hangingPunct="1">
        <a:spcBef>
          <a:spcPct val="0"/>
        </a:spcBef>
        <a:spcAft>
          <a:spcPct val="0"/>
        </a:spcAft>
        <a:defRPr sz="3700">
          <a:solidFill>
            <a:schemeClr val="tx2"/>
          </a:solidFill>
          <a:latin typeface="SapientCentroSlab-Light" charset="0"/>
          <a:ea typeface="ＭＳ Ｐゴシック" charset="0"/>
        </a:defRPr>
      </a:lvl9pPr>
    </p:titleStyle>
    <p:bodyStyle>
      <a:lvl1pPr marL="228600" indent="-228600" algn="l" defTabSz="457200" rtl="0" eaLnBrk="1" fontAlgn="base" hangingPunct="1">
        <a:spcBef>
          <a:spcPct val="0"/>
        </a:spcBef>
        <a:spcAft>
          <a:spcPts val="1000"/>
        </a:spcAft>
        <a:buClr>
          <a:schemeClr val="accent1"/>
        </a:buClr>
        <a:buFont typeface="Wingdings" charset="0"/>
        <a:buChar char="§"/>
        <a:defRPr sz="2000" kern="1200">
          <a:solidFill>
            <a:srgbClr val="000000"/>
          </a:solidFill>
          <a:latin typeface="+mn-lt"/>
          <a:ea typeface="ＭＳ Ｐゴシック" charset="0"/>
          <a:cs typeface="SapientCentroSlab-Light"/>
        </a:defRPr>
      </a:lvl1pPr>
      <a:lvl2pPr marL="457200" indent="-228600" algn="l" defTabSz="457200" rtl="0" eaLnBrk="1" fontAlgn="base" hangingPunct="1">
        <a:spcBef>
          <a:spcPct val="0"/>
        </a:spcBef>
        <a:spcAft>
          <a:spcPts val="1000"/>
        </a:spcAft>
        <a:buClr>
          <a:schemeClr val="accent1"/>
        </a:buClr>
        <a:buFont typeface="Wingdings" charset="0"/>
        <a:buChar char="§"/>
        <a:defRPr sz="1900" kern="1200">
          <a:solidFill>
            <a:srgbClr val="000000"/>
          </a:solidFill>
          <a:latin typeface="+mn-lt"/>
          <a:ea typeface="ＭＳ Ｐゴシック" charset="0"/>
          <a:cs typeface="SapientCentroSlab-Light"/>
        </a:defRPr>
      </a:lvl2pPr>
      <a:lvl3pPr marL="685800" indent="-228600" algn="l" defTabSz="457200" rtl="0" eaLnBrk="1" fontAlgn="base" hangingPunct="1">
        <a:spcBef>
          <a:spcPct val="0"/>
        </a:spcBef>
        <a:spcAft>
          <a:spcPts val="1000"/>
        </a:spcAft>
        <a:buClr>
          <a:schemeClr val="accent1"/>
        </a:buClr>
        <a:buFont typeface="Wingdings" charset="0"/>
        <a:buChar char="§"/>
        <a:defRPr sz="1800" kern="1200">
          <a:solidFill>
            <a:srgbClr val="000000"/>
          </a:solidFill>
          <a:latin typeface="+mn-lt"/>
          <a:ea typeface="ＭＳ Ｐゴシック" charset="0"/>
          <a:cs typeface="SapientCentroSlab-Light"/>
        </a:defRPr>
      </a:lvl3pPr>
      <a:lvl4pPr marL="914400" indent="-228600" algn="l" defTabSz="457200" rtl="0" eaLnBrk="1" fontAlgn="base" hangingPunct="1">
        <a:spcBef>
          <a:spcPct val="0"/>
        </a:spcBef>
        <a:spcAft>
          <a:spcPts val="1000"/>
        </a:spcAft>
        <a:buClr>
          <a:schemeClr val="accent1"/>
        </a:buClr>
        <a:buFont typeface="Wingdings" charset="0"/>
        <a:buChar char="§"/>
        <a:defRPr sz="1700" kern="1200">
          <a:solidFill>
            <a:srgbClr val="000000"/>
          </a:solidFill>
          <a:latin typeface="+mn-lt"/>
          <a:ea typeface="ＭＳ Ｐゴシック" charset="0"/>
          <a:cs typeface="SapientCentroSlab-Light"/>
        </a:defRPr>
      </a:lvl4pPr>
      <a:lvl5pPr marL="1143000" indent="-228600" algn="l" defTabSz="457200" rtl="0" eaLnBrk="1" fontAlgn="base" hangingPunct="1">
        <a:spcBef>
          <a:spcPct val="0"/>
        </a:spcBef>
        <a:spcAft>
          <a:spcPts val="1000"/>
        </a:spcAft>
        <a:buClr>
          <a:schemeClr val="accent1"/>
        </a:buClr>
        <a:buFont typeface="Wingdings" charset="0"/>
        <a:buChar char="§"/>
        <a:defRPr sz="1600" kern="1200">
          <a:solidFill>
            <a:srgbClr val="000000"/>
          </a:solidFill>
          <a:latin typeface="+mn-lt"/>
          <a:ea typeface="ＭＳ Ｐゴシック" charset="0"/>
          <a:cs typeface="SapientCentroSlab-Light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8.xml"/><Relationship Id="rId5" Type="http://schemas.openxmlformats.org/officeDocument/2006/relationships/image" Target="../media/image12.jpeg"/><Relationship Id="rId4" Type="http://schemas.openxmlformats.org/officeDocument/2006/relationships/image" Target="../media/image1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8.xml"/><Relationship Id="rId5" Type="http://schemas.openxmlformats.org/officeDocument/2006/relationships/image" Target="../media/image15.emf"/><Relationship Id="rId4" Type="http://schemas.openxmlformats.org/officeDocument/2006/relationships/image" Target="../media/image14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17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19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8.xml"/><Relationship Id="rId5" Type="http://schemas.openxmlformats.org/officeDocument/2006/relationships/image" Target="../media/image22.gif"/><Relationship Id="rId4" Type="http://schemas.openxmlformats.org/officeDocument/2006/relationships/image" Target="../media/image21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8.xml"/><Relationship Id="rId4" Type="http://schemas.openxmlformats.org/officeDocument/2006/relationships/hyperlink" Target="https://pdmr.cancer.gov/" TargetMode="Externa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8.xml"/><Relationship Id="rId5" Type="http://schemas.openxmlformats.org/officeDocument/2006/relationships/image" Target="../media/image27.png"/><Relationship Id="rId4" Type="http://schemas.openxmlformats.org/officeDocument/2006/relationships/image" Target="../media/image26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8.xml"/><Relationship Id="rId5" Type="http://schemas.openxmlformats.org/officeDocument/2006/relationships/image" Target="../media/image30.png"/><Relationship Id="rId4" Type="http://schemas.openxmlformats.org/officeDocument/2006/relationships/image" Target="../media/image29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8.xml"/><Relationship Id="rId5" Type="http://schemas.openxmlformats.org/officeDocument/2006/relationships/image" Target="../media/image10.png"/><Relationship Id="rId4" Type="http://schemas.openxmlformats.org/officeDocument/2006/relationships/image" Target="../media/image3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hyperlink" Target="https://next.cancer.gov/experimentalTherapeutics/form.htm" TargetMode="External"/><Relationship Id="rId1" Type="http://schemas.openxmlformats.org/officeDocument/2006/relationships/slideLayout" Target="../slideLayouts/slideLayout28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mailto:dtpinfo@mail.nih.gov" TargetMode="External"/><Relationship Id="rId2" Type="http://schemas.openxmlformats.org/officeDocument/2006/relationships/hyperlink" Target="https://dtp.cancer.gov/" TargetMode="External"/><Relationship Id="rId1" Type="http://schemas.openxmlformats.org/officeDocument/2006/relationships/slideLayout" Target="../slideLayouts/slideLayout28.xml"/><Relationship Id="rId4" Type="http://schemas.openxmlformats.org/officeDocument/2006/relationships/hyperlink" Target="https://next.cancer.gov/" TargetMode="Externa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8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40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0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0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0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0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Helping Extramural Innovators Reach the Clinic: NCI Developmental Therapeutics Program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</a:rPr>
              <a:t>April 15, 2018</a:t>
            </a:r>
          </a:p>
        </p:txBody>
      </p:sp>
    </p:spTree>
    <p:extLst>
      <p:ext uri="{BB962C8B-B14F-4D97-AF65-F5344CB8AC3E}">
        <p14:creationId xmlns:p14="http://schemas.microsoft.com/office/powerpoint/2010/main" val="65930166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43B3E374-F4BD-4D47-AFE6-51C087D8EC9D}"/>
              </a:ext>
            </a:extLst>
          </p:cNvPr>
          <p:cNvSpPr/>
          <p:nvPr/>
        </p:nvSpPr>
        <p:spPr>
          <a:xfrm>
            <a:off x="1591734" y="2352402"/>
            <a:ext cx="5096933" cy="1601534"/>
          </a:xfrm>
          <a:prstGeom prst="roundRect">
            <a:avLst/>
          </a:prstGeom>
          <a:pattFill prst="lgConfetti">
            <a:fgClr>
              <a:schemeClr val="bg2">
                <a:lumMod val="75000"/>
              </a:schemeClr>
            </a:fgClr>
            <a:bgClr>
              <a:schemeClr val="bg1"/>
            </a:bgClr>
          </a:patt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0709554-F8E1-4597-99BD-87CDAB3247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3776" y="311658"/>
            <a:ext cx="8165592" cy="317395"/>
          </a:xfrm>
        </p:spPr>
        <p:txBody>
          <a:bodyPr/>
          <a:lstStyle/>
          <a:p>
            <a:r>
              <a:rPr lang="en-US" b="1" dirty="0">
                <a:solidFill>
                  <a:schemeClr val="accent3"/>
                </a:solidFill>
              </a:rPr>
              <a:t>DTP Pathways to the Clinic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01204D8D-E52B-46DB-957B-007ED3BF596A}"/>
              </a:ext>
            </a:extLst>
          </p:cNvPr>
          <p:cNvGrpSpPr/>
          <p:nvPr/>
        </p:nvGrpSpPr>
        <p:grpSpPr>
          <a:xfrm>
            <a:off x="493776" y="2690936"/>
            <a:ext cx="8269224" cy="1110606"/>
            <a:chOff x="493776" y="2055933"/>
            <a:chExt cx="8269224" cy="1110606"/>
          </a:xfrm>
        </p:grpSpPr>
        <p:sp>
          <p:nvSpPr>
            <p:cNvPr id="3" name="Arrow: Right 2">
              <a:extLst>
                <a:ext uri="{FF2B5EF4-FFF2-40B4-BE49-F238E27FC236}">
                  <a16:creationId xmlns:a16="http://schemas.microsoft.com/office/drawing/2014/main" id="{1AF703F9-3D20-4034-9230-A6CCFC52CA78}"/>
                </a:ext>
              </a:extLst>
            </p:cNvPr>
            <p:cNvSpPr/>
            <p:nvPr/>
          </p:nvSpPr>
          <p:spPr>
            <a:xfrm>
              <a:off x="493776" y="2055933"/>
              <a:ext cx="8269224" cy="1110606"/>
            </a:xfrm>
            <a:prstGeom prst="rightArrow">
              <a:avLst/>
            </a:prstGeom>
            <a:gradFill flip="none" rotWithShape="1">
              <a:gsLst>
                <a:gs pos="0">
                  <a:schemeClr val="accent4"/>
                </a:gs>
                <a:gs pos="100000">
                  <a:schemeClr val="accent1">
                    <a:lumMod val="100000"/>
                  </a:schemeClr>
                </a:gs>
              </a:gsLst>
              <a:lin ang="0" scaled="1"/>
              <a:tileRect/>
            </a:gradFill>
            <a:ln>
              <a:noFill/>
            </a:ln>
            <a:effectLst>
              <a:glow rad="63500">
                <a:schemeClr val="accent1">
                  <a:satMod val="175000"/>
                  <a:alpha val="40000"/>
                </a:schemeClr>
              </a:glow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193C67BC-EEC0-4F8E-97E8-CCE91903D81F}"/>
                </a:ext>
              </a:extLst>
            </p:cNvPr>
            <p:cNvSpPr txBox="1"/>
            <p:nvPr/>
          </p:nvSpPr>
          <p:spPr>
            <a:xfrm>
              <a:off x="575733" y="2318848"/>
              <a:ext cx="11176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charset="0"/>
                  <a:ea typeface="ＭＳ Ｐゴシック" charset="0"/>
                </a:rPr>
                <a:t>Basic Research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2ABFAD5C-D5D9-4F09-A1DC-4355B2465FD3}"/>
                </a:ext>
              </a:extLst>
            </p:cNvPr>
            <p:cNvSpPr txBox="1"/>
            <p:nvPr/>
          </p:nvSpPr>
          <p:spPr>
            <a:xfrm>
              <a:off x="3189227" y="2436361"/>
              <a:ext cx="257657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charset="0"/>
                  <a:ea typeface="ＭＳ Ｐゴシック" charset="0"/>
                </a:rPr>
                <a:t>Preclinical Research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AD8A16AF-2DC1-4DF6-97AD-0D31E643FF52}"/>
                </a:ext>
              </a:extLst>
            </p:cNvPr>
            <p:cNvSpPr txBox="1"/>
            <p:nvPr/>
          </p:nvSpPr>
          <p:spPr>
            <a:xfrm>
              <a:off x="6942667" y="2318848"/>
              <a:ext cx="11176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charset="0"/>
                  <a:ea typeface="ＭＳ Ｐゴシック" charset="0"/>
                </a:rPr>
                <a:t>Clinical Research</a:t>
              </a:r>
            </a:p>
          </p:txBody>
        </p: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E27CCBC9-D532-4D05-A9F9-51963E125C53}"/>
                </a:ext>
              </a:extLst>
            </p:cNvPr>
            <p:cNvCxnSpPr/>
            <p:nvPr/>
          </p:nvCxnSpPr>
          <p:spPr>
            <a:xfrm>
              <a:off x="6688667" y="2318848"/>
              <a:ext cx="0" cy="584775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CD9D5BAA-52CC-417F-8805-011C59AE4C44}"/>
                </a:ext>
              </a:extLst>
            </p:cNvPr>
            <p:cNvCxnSpPr>
              <a:cxnSpLocks/>
            </p:cNvCxnSpPr>
            <p:nvPr/>
          </p:nvCxnSpPr>
          <p:spPr>
            <a:xfrm>
              <a:off x="1591734" y="2318848"/>
              <a:ext cx="0" cy="584775"/>
            </a:xfrm>
            <a:prstGeom prst="line">
              <a:avLst/>
            </a:prstGeom>
            <a:ln>
              <a:solidFill>
                <a:schemeClr val="bg1"/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Rectangle 11">
            <a:extLst>
              <a:ext uri="{FF2B5EF4-FFF2-40B4-BE49-F238E27FC236}">
                <a16:creationId xmlns:a16="http://schemas.microsoft.com/office/drawing/2014/main" id="{8F6FF8A7-D661-47EB-A11F-071C333A07EC}"/>
              </a:ext>
            </a:extLst>
          </p:cNvPr>
          <p:cNvSpPr/>
          <p:nvPr/>
        </p:nvSpPr>
        <p:spPr>
          <a:xfrm>
            <a:off x="1591734" y="891968"/>
            <a:ext cx="5096933" cy="381000"/>
          </a:xfrm>
          <a:prstGeom prst="rect">
            <a:avLst/>
          </a:prstGeom>
          <a:solidFill>
            <a:srgbClr val="FFC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 w="0"/>
                <a:solidFill>
                  <a:srgbClr val="123E57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DTP Grants – BRB and IOB Grants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7F661CD-A721-425C-8022-F9DCE559F985}"/>
              </a:ext>
            </a:extLst>
          </p:cNvPr>
          <p:cNvSpPr txBox="1"/>
          <p:nvPr/>
        </p:nvSpPr>
        <p:spPr>
          <a:xfrm>
            <a:off x="2472272" y="2438400"/>
            <a:ext cx="3759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123E57"/>
                </a:solidFill>
                <a:effectLst/>
                <a:uLnTx/>
                <a:uFillTx/>
                <a:latin typeface="Calibri" charset="0"/>
                <a:ea typeface="ＭＳ Ｐゴシック" charset="0"/>
              </a:rPr>
              <a:t>DTP Services and Resources</a:t>
            </a:r>
          </a:p>
        </p:txBody>
      </p:sp>
      <p:sp>
        <p:nvSpPr>
          <p:cNvPr id="16" name="Flowchart: Magnetic Disk 15">
            <a:extLst>
              <a:ext uri="{FF2B5EF4-FFF2-40B4-BE49-F238E27FC236}">
                <a16:creationId xmlns:a16="http://schemas.microsoft.com/office/drawing/2014/main" id="{6998FFCC-C5BC-4C16-865F-8C822C9A10DE}"/>
              </a:ext>
            </a:extLst>
          </p:cNvPr>
          <p:cNvSpPr/>
          <p:nvPr/>
        </p:nvSpPr>
        <p:spPr>
          <a:xfrm>
            <a:off x="4969941" y="1685641"/>
            <a:ext cx="846667" cy="338666"/>
          </a:xfrm>
          <a:prstGeom prst="flowChartMagneticDisk">
            <a:avLst/>
          </a:prstGeom>
          <a:gradFill>
            <a:gsLst>
              <a:gs pos="0">
                <a:schemeClr val="bg2">
                  <a:lumMod val="6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7" name="Flowchart: Magnetic Disk 16">
            <a:extLst>
              <a:ext uri="{FF2B5EF4-FFF2-40B4-BE49-F238E27FC236}">
                <a16:creationId xmlns:a16="http://schemas.microsoft.com/office/drawing/2014/main" id="{DED2168F-FB57-43DA-A642-28ED271AF03F}"/>
              </a:ext>
            </a:extLst>
          </p:cNvPr>
          <p:cNvSpPr/>
          <p:nvPr/>
        </p:nvSpPr>
        <p:spPr>
          <a:xfrm>
            <a:off x="5842000" y="1583152"/>
            <a:ext cx="846667" cy="338666"/>
          </a:xfrm>
          <a:prstGeom prst="flowChartMagneticDisk">
            <a:avLst/>
          </a:prstGeom>
          <a:gradFill>
            <a:gsLst>
              <a:gs pos="0">
                <a:schemeClr val="bg2">
                  <a:lumMod val="65000"/>
                </a:schemeClr>
              </a:gs>
              <a:gs pos="100000">
                <a:schemeClr val="accent1"/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8" name="Flowchart: Magnetic Disk 17">
            <a:extLst>
              <a:ext uri="{FF2B5EF4-FFF2-40B4-BE49-F238E27FC236}">
                <a16:creationId xmlns:a16="http://schemas.microsoft.com/office/drawing/2014/main" id="{0C390483-B40C-4BD7-A45A-50CCD6F4598C}"/>
              </a:ext>
            </a:extLst>
          </p:cNvPr>
          <p:cNvSpPr/>
          <p:nvPr/>
        </p:nvSpPr>
        <p:spPr>
          <a:xfrm>
            <a:off x="3201922" y="1609342"/>
            <a:ext cx="846667" cy="338666"/>
          </a:xfrm>
          <a:prstGeom prst="flowChartMagneticDisk">
            <a:avLst/>
          </a:prstGeom>
          <a:gradFill>
            <a:gsLst>
              <a:gs pos="0">
                <a:schemeClr val="bg2">
                  <a:lumMod val="65000"/>
                </a:schemeClr>
              </a:gs>
              <a:gs pos="100000">
                <a:srgbClr val="847FC7"/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9" name="Flowchart: Magnetic Disk 18">
            <a:extLst>
              <a:ext uri="{FF2B5EF4-FFF2-40B4-BE49-F238E27FC236}">
                <a16:creationId xmlns:a16="http://schemas.microsoft.com/office/drawing/2014/main" id="{73E15D5E-9AD0-403D-B867-C612F4CE9B99}"/>
              </a:ext>
            </a:extLst>
          </p:cNvPr>
          <p:cNvSpPr/>
          <p:nvPr/>
        </p:nvSpPr>
        <p:spPr>
          <a:xfrm>
            <a:off x="4092279" y="1735552"/>
            <a:ext cx="846667" cy="338666"/>
          </a:xfrm>
          <a:prstGeom prst="flowChartMagneticDisk">
            <a:avLst/>
          </a:prstGeom>
          <a:gradFill>
            <a:gsLst>
              <a:gs pos="0">
                <a:schemeClr val="bg2">
                  <a:lumMod val="65000"/>
                </a:schemeClr>
              </a:gs>
              <a:gs pos="100000">
                <a:srgbClr val="B87ACC"/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0" name="Flowchart: Magnetic Disk 19">
            <a:extLst>
              <a:ext uri="{FF2B5EF4-FFF2-40B4-BE49-F238E27FC236}">
                <a16:creationId xmlns:a16="http://schemas.microsoft.com/office/drawing/2014/main" id="{8E14F00D-C3D1-455A-A61C-CF8D990E185F}"/>
              </a:ext>
            </a:extLst>
          </p:cNvPr>
          <p:cNvSpPr/>
          <p:nvPr/>
        </p:nvSpPr>
        <p:spPr>
          <a:xfrm>
            <a:off x="2355255" y="1709023"/>
            <a:ext cx="846667" cy="338666"/>
          </a:xfrm>
          <a:prstGeom prst="flowChartMagneticDisk">
            <a:avLst/>
          </a:prstGeom>
          <a:gradFill>
            <a:gsLst>
              <a:gs pos="0">
                <a:schemeClr val="bg2">
                  <a:lumMod val="65000"/>
                </a:schemeClr>
              </a:gs>
              <a:gs pos="100000">
                <a:srgbClr val="848BC2"/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1" name="Flowchart: Magnetic Disk 20">
            <a:extLst>
              <a:ext uri="{FF2B5EF4-FFF2-40B4-BE49-F238E27FC236}">
                <a16:creationId xmlns:a16="http://schemas.microsoft.com/office/drawing/2014/main" id="{98831235-43AE-4B6B-80BB-8218C06D547D}"/>
              </a:ext>
            </a:extLst>
          </p:cNvPr>
          <p:cNvSpPr/>
          <p:nvPr/>
        </p:nvSpPr>
        <p:spPr>
          <a:xfrm>
            <a:off x="1572249" y="1568934"/>
            <a:ext cx="846667" cy="338666"/>
          </a:xfrm>
          <a:prstGeom prst="flowChartMagneticDisk">
            <a:avLst/>
          </a:prstGeom>
          <a:gradFill>
            <a:gsLst>
              <a:gs pos="0">
                <a:schemeClr val="bg2">
                  <a:lumMod val="65000"/>
                </a:schemeClr>
              </a:gs>
              <a:gs pos="100000">
                <a:srgbClr val="6985DD"/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2" name="Left Brace 21">
            <a:extLst>
              <a:ext uri="{FF2B5EF4-FFF2-40B4-BE49-F238E27FC236}">
                <a16:creationId xmlns:a16="http://schemas.microsoft.com/office/drawing/2014/main" id="{341D8C09-CD83-403A-83B7-EA605F22B009}"/>
              </a:ext>
            </a:extLst>
          </p:cNvPr>
          <p:cNvSpPr/>
          <p:nvPr/>
        </p:nvSpPr>
        <p:spPr>
          <a:xfrm>
            <a:off x="1219200" y="1488868"/>
            <a:ext cx="322054" cy="585350"/>
          </a:xfrm>
          <a:prstGeom prst="leftBrace">
            <a:avLst>
              <a:gd name="adj1" fmla="val 68906"/>
              <a:gd name="adj2" fmla="val 50000"/>
            </a:avLst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60606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1A10557-73AA-4870-9F71-457DF75FF232}"/>
              </a:ext>
            </a:extLst>
          </p:cNvPr>
          <p:cNvSpPr txBox="1"/>
          <p:nvPr/>
        </p:nvSpPr>
        <p:spPr>
          <a:xfrm>
            <a:off x="330152" y="1073994"/>
            <a:ext cx="117991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123E57">
                    <a:lumMod val="75000"/>
                  </a:srgbClr>
                </a:solidFill>
                <a:effectLst/>
                <a:uLnTx/>
                <a:uFillTx/>
                <a:latin typeface="Calibri" charset="0"/>
                <a:ea typeface="ＭＳ Ｐゴシック" charset="0"/>
              </a:rPr>
              <a:t>DTP Stepping Stones Program</a:t>
            </a:r>
          </a:p>
        </p:txBody>
      </p:sp>
      <p:sp>
        <p:nvSpPr>
          <p:cNvPr id="31" name="Arrow: Right 30">
            <a:extLst>
              <a:ext uri="{FF2B5EF4-FFF2-40B4-BE49-F238E27FC236}">
                <a16:creationId xmlns:a16="http://schemas.microsoft.com/office/drawing/2014/main" id="{EE753AD6-C3C8-4CEB-A212-0383A7F70CCC}"/>
              </a:ext>
            </a:extLst>
          </p:cNvPr>
          <p:cNvSpPr/>
          <p:nvPr/>
        </p:nvSpPr>
        <p:spPr>
          <a:xfrm>
            <a:off x="1591734" y="4004735"/>
            <a:ext cx="7067634" cy="609600"/>
          </a:xfrm>
          <a:prstGeom prst="rightArrow">
            <a:avLst/>
          </a:prstGeom>
          <a:gradFill flip="none" rotWithShape="1">
            <a:gsLst>
              <a:gs pos="0">
                <a:schemeClr val="accent4"/>
              </a:gs>
              <a:gs pos="100000">
                <a:schemeClr val="accent1"/>
              </a:gs>
            </a:gsLst>
            <a:lin ang="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NCI Experimental Therapeutics (NExT) Program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431B3A9-8909-4C3F-B6AB-12057D4749B3}"/>
              </a:ext>
            </a:extLst>
          </p:cNvPr>
          <p:cNvSpPr txBox="1"/>
          <p:nvPr/>
        </p:nvSpPr>
        <p:spPr>
          <a:xfrm>
            <a:off x="6881192" y="4737257"/>
            <a:ext cx="18818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606060"/>
                </a:solidFill>
                <a:effectLst/>
                <a:uLnTx/>
                <a:uFillTx/>
                <a:latin typeface="Calibri" charset="0"/>
                <a:ea typeface="ＭＳ Ｐゴシック" charset="0"/>
              </a:rPr>
              <a:t>https://dtp.cancer.gov/</a:t>
            </a:r>
          </a:p>
        </p:txBody>
      </p:sp>
    </p:spTree>
    <p:extLst>
      <p:ext uri="{BB962C8B-B14F-4D97-AF65-F5344CB8AC3E}">
        <p14:creationId xmlns:p14="http://schemas.microsoft.com/office/powerpoint/2010/main" val="195963249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CF54EC-130B-4D81-99B7-CA3AA982E9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4692" y="336153"/>
            <a:ext cx="6617493" cy="317395"/>
          </a:xfrm>
        </p:spPr>
        <p:txBody>
          <a:bodyPr/>
          <a:lstStyle/>
          <a:p>
            <a:pPr algn="ctr"/>
            <a:r>
              <a:rPr lang="en-US" sz="2000" b="1" dirty="0"/>
              <a:t>DTP Biological Resources Branch (BRB) and </a:t>
            </a:r>
            <a:r>
              <a:rPr lang="en-US" sz="2000" b="1" dirty="0" err="1"/>
              <a:t>ImmunoOncology</a:t>
            </a:r>
            <a:r>
              <a:rPr lang="en-US" sz="2000" b="1" dirty="0"/>
              <a:t> Branch (IOB): Areas of Focus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10A1F6-28AE-4BBB-9E72-29B9382BAF8F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400643" y="1347180"/>
            <a:ext cx="8165592" cy="2443691"/>
          </a:xfrm>
        </p:spPr>
        <p:txBody>
          <a:bodyPr/>
          <a:lstStyle/>
          <a:p>
            <a:r>
              <a:rPr lang="en-US" sz="1800" dirty="0"/>
              <a:t>Discovery, development and evaluation of </a:t>
            </a:r>
            <a:r>
              <a:rPr lang="en-US" sz="1800" dirty="0">
                <a:highlight>
                  <a:srgbClr val="FFFF00"/>
                </a:highlight>
              </a:rPr>
              <a:t>biologics </a:t>
            </a:r>
            <a:r>
              <a:rPr lang="en-US" sz="1800" dirty="0"/>
              <a:t>for cancer therapy</a:t>
            </a:r>
            <a:r>
              <a:rPr lang="en-US" dirty="0"/>
              <a:t> </a:t>
            </a:r>
            <a:r>
              <a:rPr lang="en-US" sz="1800" dirty="0"/>
              <a:t>(e.g. antibodies, cytokines, vaccines, oncolytic viruses)</a:t>
            </a:r>
          </a:p>
          <a:p>
            <a:r>
              <a:rPr lang="en-US" sz="1800" dirty="0"/>
              <a:t>Discovery, development and evaluation of </a:t>
            </a:r>
            <a:r>
              <a:rPr lang="en-US" sz="1800" dirty="0">
                <a:highlight>
                  <a:srgbClr val="FFFF00"/>
                </a:highlight>
              </a:rPr>
              <a:t>immuno-oncology agents and therapies</a:t>
            </a:r>
            <a:r>
              <a:rPr lang="en-US" sz="1800" dirty="0"/>
              <a:t> for the immunotherapy of cancer (e.g. checkpoint inhibitor blockade agents, adoptive cell therapy/CAR-T cells, tumor microenvironment modulators)</a:t>
            </a:r>
          </a:p>
          <a:p>
            <a:r>
              <a:rPr lang="en-US" sz="1800" dirty="0"/>
              <a:t>Development studies including mechanism(s) of action of therapeutic agents, mechanisms of resistance, rational combinations, preclinical models (e.g. GEMM, canine, PDX, tissue/organoids)</a:t>
            </a:r>
          </a:p>
          <a:p>
            <a:r>
              <a:rPr lang="en-US" sz="1800" dirty="0"/>
              <a:t>Biomarker discovery, development and evaluation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4D3950-FEDC-4F2B-B12B-C3CA92D7FB51}"/>
              </a:ext>
            </a:extLst>
          </p:cNvPr>
          <p:cNvGrpSpPr/>
          <p:nvPr/>
        </p:nvGrpSpPr>
        <p:grpSpPr>
          <a:xfrm>
            <a:off x="400643" y="778933"/>
            <a:ext cx="8165592" cy="381000"/>
            <a:chOff x="493776" y="4351867"/>
            <a:chExt cx="8165592" cy="381000"/>
          </a:xfrm>
        </p:grpSpPr>
        <p:sp>
          <p:nvSpPr>
            <p:cNvPr id="13" name="Arrow: Pentagon 12">
              <a:extLst>
                <a:ext uri="{FF2B5EF4-FFF2-40B4-BE49-F238E27FC236}">
                  <a16:creationId xmlns:a16="http://schemas.microsoft.com/office/drawing/2014/main" id="{5DD71432-4D71-4D68-8D41-733CAC590FA1}"/>
                </a:ext>
              </a:extLst>
            </p:cNvPr>
            <p:cNvSpPr/>
            <p:nvPr/>
          </p:nvSpPr>
          <p:spPr>
            <a:xfrm>
              <a:off x="6121398" y="4351867"/>
              <a:ext cx="2537970" cy="381000"/>
            </a:xfrm>
            <a:prstGeom prst="homePlat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Clinical Development </a:t>
              </a:r>
            </a:p>
          </p:txBody>
        </p:sp>
        <p:sp>
          <p:nvSpPr>
            <p:cNvPr id="12" name="Arrow: Pentagon 11">
              <a:extLst>
                <a:ext uri="{FF2B5EF4-FFF2-40B4-BE49-F238E27FC236}">
                  <a16:creationId xmlns:a16="http://schemas.microsoft.com/office/drawing/2014/main" id="{9AB44F5C-3836-41B4-828E-6024005A5A26}"/>
                </a:ext>
              </a:extLst>
            </p:cNvPr>
            <p:cNvSpPr/>
            <p:nvPr/>
          </p:nvSpPr>
          <p:spPr>
            <a:xfrm>
              <a:off x="1752601" y="4351867"/>
              <a:ext cx="4546599" cy="381000"/>
            </a:xfrm>
            <a:prstGeom prst="homePlate">
              <a:avLst/>
            </a:prstGeom>
            <a:solidFill>
              <a:schemeClr val="accent5">
                <a:lumMod val="40000"/>
                <a:lumOff val="6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60606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Preclinical Development</a:t>
              </a:r>
            </a:p>
          </p:txBody>
        </p:sp>
        <p:sp>
          <p:nvSpPr>
            <p:cNvPr id="11" name="Arrow: Pentagon 10">
              <a:extLst>
                <a:ext uri="{FF2B5EF4-FFF2-40B4-BE49-F238E27FC236}">
                  <a16:creationId xmlns:a16="http://schemas.microsoft.com/office/drawing/2014/main" id="{EE2D0BC9-2284-4DC8-9017-B0F080C2C416}"/>
                </a:ext>
              </a:extLst>
            </p:cNvPr>
            <p:cNvSpPr/>
            <p:nvPr/>
          </p:nvSpPr>
          <p:spPr>
            <a:xfrm>
              <a:off x="493776" y="4351867"/>
              <a:ext cx="1447800" cy="381000"/>
            </a:xfrm>
            <a:prstGeom prst="homePlate">
              <a:avLst/>
            </a:prstGeom>
            <a:solidFill>
              <a:srgbClr val="7F7F7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Discovery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78B58F60-457F-4BB9-AE45-0260FE3E7253}"/>
              </a:ext>
            </a:extLst>
          </p:cNvPr>
          <p:cNvGrpSpPr/>
          <p:nvPr/>
        </p:nvGrpSpPr>
        <p:grpSpPr>
          <a:xfrm>
            <a:off x="400642" y="778933"/>
            <a:ext cx="8165593" cy="389467"/>
            <a:chOff x="493775" y="4351867"/>
            <a:chExt cx="8165593" cy="389467"/>
          </a:xfrm>
        </p:grpSpPr>
        <p:sp>
          <p:nvSpPr>
            <p:cNvPr id="10" name="Arrow: Pentagon 9">
              <a:extLst>
                <a:ext uri="{FF2B5EF4-FFF2-40B4-BE49-F238E27FC236}">
                  <a16:creationId xmlns:a16="http://schemas.microsoft.com/office/drawing/2014/main" id="{87BED87D-0160-40B5-8035-BDD2563ED0EA}"/>
                </a:ext>
              </a:extLst>
            </p:cNvPr>
            <p:cNvSpPr/>
            <p:nvPr/>
          </p:nvSpPr>
          <p:spPr>
            <a:xfrm>
              <a:off x="6121398" y="4351867"/>
              <a:ext cx="2537970" cy="381000"/>
            </a:xfrm>
            <a:prstGeom prst="homePlat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Clinical Testing </a:t>
              </a:r>
            </a:p>
          </p:txBody>
        </p:sp>
        <p:sp>
          <p:nvSpPr>
            <p:cNvPr id="15" name="Arrow: Pentagon 14">
              <a:extLst>
                <a:ext uri="{FF2B5EF4-FFF2-40B4-BE49-F238E27FC236}">
                  <a16:creationId xmlns:a16="http://schemas.microsoft.com/office/drawing/2014/main" id="{2ACF22C5-45CF-4297-AF0C-903C5E98485C}"/>
                </a:ext>
              </a:extLst>
            </p:cNvPr>
            <p:cNvSpPr/>
            <p:nvPr/>
          </p:nvSpPr>
          <p:spPr>
            <a:xfrm>
              <a:off x="1752601" y="4351867"/>
              <a:ext cx="4546599" cy="381000"/>
            </a:xfrm>
            <a:prstGeom prst="homePlate">
              <a:avLst/>
            </a:prstGeom>
            <a:solidFill>
              <a:schemeClr val="accent5">
                <a:lumMod val="40000"/>
                <a:lumOff val="6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60606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Preclinical Research</a:t>
              </a:r>
            </a:p>
          </p:txBody>
        </p:sp>
        <p:sp>
          <p:nvSpPr>
            <p:cNvPr id="16" name="Arrow: Pentagon 15">
              <a:extLst>
                <a:ext uri="{FF2B5EF4-FFF2-40B4-BE49-F238E27FC236}">
                  <a16:creationId xmlns:a16="http://schemas.microsoft.com/office/drawing/2014/main" id="{D5229EB9-EAC5-42B0-BE59-5FC9A79522AB}"/>
                </a:ext>
              </a:extLst>
            </p:cNvPr>
            <p:cNvSpPr/>
            <p:nvPr/>
          </p:nvSpPr>
          <p:spPr>
            <a:xfrm>
              <a:off x="493775" y="4360334"/>
              <a:ext cx="1986957" cy="381000"/>
            </a:xfrm>
            <a:prstGeom prst="homePlate">
              <a:avLst/>
            </a:prstGeom>
            <a:solidFill>
              <a:srgbClr val="7F7F7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Basic Research</a:t>
              </a: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4D2C927C-073C-47B0-B7C1-5A2D8B200926}"/>
              </a:ext>
            </a:extLst>
          </p:cNvPr>
          <p:cNvSpPr txBox="1"/>
          <p:nvPr/>
        </p:nvSpPr>
        <p:spPr>
          <a:xfrm>
            <a:off x="6881192" y="4731395"/>
            <a:ext cx="18818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606060"/>
                </a:solidFill>
                <a:effectLst/>
                <a:uLnTx/>
                <a:uFillTx/>
                <a:latin typeface="Calibri" charset="0"/>
                <a:ea typeface="ＭＳ Ｐゴシック" charset="0"/>
              </a:rPr>
              <a:t>https://dtp.cancer.gov/</a:t>
            </a:r>
          </a:p>
        </p:txBody>
      </p:sp>
    </p:spTree>
    <p:extLst>
      <p:ext uri="{BB962C8B-B14F-4D97-AF65-F5344CB8AC3E}">
        <p14:creationId xmlns:p14="http://schemas.microsoft.com/office/powerpoint/2010/main" val="15374650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AC4B77-787F-4190-9B95-4ED68D4EF5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Current DTP -  BRB/IOB Funding Opportunities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9927502D-94F3-491E-B8EB-0C6B3BFD29FC}"/>
              </a:ext>
            </a:extLst>
          </p:cNvPr>
          <p:cNvGraphicFramePr>
            <a:graphicFrameLocks noGrp="1"/>
          </p:cNvGraphicFramePr>
          <p:nvPr>
            <p:ph sz="quarter" idx="11"/>
            <p:extLst/>
          </p:nvPr>
        </p:nvGraphicFramePr>
        <p:xfrm>
          <a:off x="493713" y="818184"/>
          <a:ext cx="8166100" cy="3881120"/>
        </p:xfrm>
        <a:graphic>
          <a:graphicData uri="http://schemas.openxmlformats.org/drawingml/2006/table">
            <a:tbl>
              <a:tblPr firstRow="1" bandRow="1">
                <a:tableStyleId>{5FD0F851-EC5A-4D38-B0AD-8093EC10F338}</a:tableStyleId>
              </a:tblPr>
              <a:tblGrid>
                <a:gridCol w="1818791">
                  <a:extLst>
                    <a:ext uri="{9D8B030D-6E8A-4147-A177-3AD203B41FA5}">
                      <a16:colId xmlns:a16="http://schemas.microsoft.com/office/drawing/2014/main" val="2561928281"/>
                    </a:ext>
                  </a:extLst>
                </a:gridCol>
                <a:gridCol w="6347309">
                  <a:extLst>
                    <a:ext uri="{9D8B030D-6E8A-4147-A177-3AD203B41FA5}">
                      <a16:colId xmlns:a16="http://schemas.microsoft.com/office/drawing/2014/main" val="379764455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accent3"/>
                          </a:solidFill>
                        </a:rPr>
                        <a:t>FOA #</a:t>
                      </a:r>
                    </a:p>
                  </a:txBody>
                  <a:tcPr>
                    <a:lnR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accent3"/>
                          </a:solidFill>
                        </a:rPr>
                        <a:t>Title</a:t>
                      </a:r>
                    </a:p>
                  </a:txBody>
                  <a:tcPr>
                    <a:lnL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254253563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b="1" dirty="0">
                          <a:solidFill>
                            <a:schemeClr val="accent3"/>
                          </a:solidFill>
                        </a:rPr>
                        <a:t>PAR-17-244 &amp; 245</a:t>
                      </a:r>
                    </a:p>
                  </a:txBody>
                  <a:tcPr>
                    <a:lnR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kern="1200" dirty="0">
                          <a:solidFill>
                            <a:schemeClr val="accent3"/>
                          </a:solidFill>
                          <a:effectLst/>
                        </a:rPr>
                        <a:t>Research models to enhance applicability of mammalian models for translational research (collaborative R01 and R01)</a:t>
                      </a:r>
                      <a:endParaRPr lang="en-US" sz="1600" dirty="0">
                        <a:solidFill>
                          <a:schemeClr val="accent3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296690918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b="1" dirty="0">
                          <a:solidFill>
                            <a:schemeClr val="accent3"/>
                          </a:solidFill>
                        </a:rPr>
                        <a:t>PAR-16-228 &amp; 229</a:t>
                      </a:r>
                    </a:p>
                  </a:txBody>
                  <a:tcPr>
                    <a:lnR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accent3"/>
                          </a:solidFill>
                        </a:rPr>
                        <a:t>Metabolic reprogramming to improve immunotherapy (R01 and R21)</a:t>
                      </a:r>
                    </a:p>
                  </a:txBody>
                  <a:tcPr>
                    <a:lnL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52893839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b="1" dirty="0">
                          <a:solidFill>
                            <a:schemeClr val="accent3"/>
                          </a:solidFill>
                        </a:rPr>
                        <a:t>PAR-17-331</a:t>
                      </a:r>
                    </a:p>
                  </a:txBody>
                  <a:tcPr>
                    <a:lnR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accent3"/>
                          </a:solidFill>
                        </a:rPr>
                        <a:t>Discovery of small molecule immunomodulators for cancer therapy (R01)</a:t>
                      </a:r>
                    </a:p>
                  </a:txBody>
                  <a:tcPr>
                    <a:lnL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56116342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b="1" dirty="0">
                          <a:solidFill>
                            <a:schemeClr val="accent3"/>
                          </a:solidFill>
                        </a:rPr>
                        <a:t>RFA-CA-18-019 &amp; -020</a:t>
                      </a:r>
                    </a:p>
                  </a:txBody>
                  <a:tcPr>
                    <a:lnR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5715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accent3"/>
                          </a:solidFill>
                        </a:rPr>
                        <a:t>Research Answers to NCI’s Provocative Questions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600" dirty="0">
                          <a:solidFill>
                            <a:schemeClr val="accent3"/>
                          </a:solidFill>
                        </a:rPr>
                        <a:t>PQ8: Predictive biomarkers for </a:t>
                      </a:r>
                      <a:r>
                        <a:rPr lang="en-US" sz="1600" dirty="0" err="1">
                          <a:solidFill>
                            <a:schemeClr val="accent3"/>
                          </a:solidFill>
                        </a:rPr>
                        <a:t>irAEs</a:t>
                      </a:r>
                      <a:r>
                        <a:rPr lang="en-US" sz="1600" dirty="0">
                          <a:solidFill>
                            <a:schemeClr val="accent3"/>
                          </a:solidFill>
                        </a:rPr>
                        <a:t> 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600" dirty="0">
                          <a:solidFill>
                            <a:schemeClr val="accent3"/>
                          </a:solidFill>
                        </a:rPr>
                        <a:t>PQ12: Cancer therapy-induced severe adverse sequelae</a:t>
                      </a:r>
                    </a:p>
                  </a:txBody>
                  <a:tcPr>
                    <a:lnL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5715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788169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b="1" dirty="0">
                          <a:solidFill>
                            <a:schemeClr val="accent3"/>
                          </a:solidFill>
                        </a:rPr>
                        <a:t>PA-18-020</a:t>
                      </a:r>
                    </a:p>
                  </a:txBody>
                  <a:tcPr>
                    <a:lnR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accent3"/>
                          </a:solidFill>
                        </a:rPr>
                        <a:t>NCI Clinical and Translational Exploratory/Developmental Studies  (R21 Clinical Trial Optional)</a:t>
                      </a:r>
                    </a:p>
                  </a:txBody>
                  <a:tcPr>
                    <a:lnL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252499275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b="1" dirty="0">
                          <a:solidFill>
                            <a:schemeClr val="accent3"/>
                          </a:solidFill>
                        </a:rPr>
                        <a:t>PA-18-484</a:t>
                      </a:r>
                    </a:p>
                  </a:txBody>
                  <a:tcPr>
                    <a:lnR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accent3"/>
                          </a:solidFill>
                        </a:rPr>
                        <a:t>NIH Research Project Grant (Parent R01 Clinical Trial Not Allowed)</a:t>
                      </a:r>
                    </a:p>
                  </a:txBody>
                  <a:tcPr>
                    <a:lnL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4086427403"/>
                  </a:ext>
                </a:extLst>
              </a:tr>
            </a:tbl>
          </a:graphicData>
        </a:graphic>
      </p:graphicFrame>
      <p:sp>
        <p:nvSpPr>
          <p:cNvPr id="6" name="Star: 5 Points 5">
            <a:extLst>
              <a:ext uri="{FF2B5EF4-FFF2-40B4-BE49-F238E27FC236}">
                <a16:creationId xmlns:a16="http://schemas.microsoft.com/office/drawing/2014/main" id="{5231D84E-2BA7-4B02-9D28-771688494512}"/>
              </a:ext>
            </a:extLst>
          </p:cNvPr>
          <p:cNvSpPr/>
          <p:nvPr/>
        </p:nvSpPr>
        <p:spPr>
          <a:xfrm>
            <a:off x="1743521" y="2473822"/>
            <a:ext cx="311426" cy="284922"/>
          </a:xfrm>
          <a:prstGeom prst="star5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4670361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0403" y="498210"/>
            <a:ext cx="8165592" cy="317395"/>
          </a:xfrm>
        </p:spPr>
        <p:txBody>
          <a:bodyPr/>
          <a:lstStyle/>
          <a:p>
            <a:pPr algn="ctr"/>
            <a:r>
              <a:rPr lang="en-US" b="1" dirty="0"/>
              <a:t>Discovery of Small Molecule Immunomodulators for Cancer Therapy: PAR17-331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5BBE951E-84B5-447D-93B4-00E76030497C}"/>
              </a:ext>
            </a:extLst>
          </p:cNvPr>
          <p:cNvSpPr txBox="1"/>
          <p:nvPr/>
        </p:nvSpPr>
        <p:spPr>
          <a:xfrm>
            <a:off x="3305596" y="1151833"/>
            <a:ext cx="526969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123E57"/>
                </a:solidFill>
                <a:effectLst/>
                <a:uLnTx/>
                <a:uFillTx/>
                <a:latin typeface="Calibri" charset="0"/>
                <a:ea typeface="ＭＳ Ｐゴシック" charset="0"/>
              </a:rPr>
              <a:t>Targets should reside in immune cells or in cells of the TME but not in cancer cells themselves.</a:t>
            </a:r>
          </a:p>
          <a:p>
            <a:pPr marL="285750" marR="0" lvl="0" indent="-28575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123E57"/>
              </a:solidFill>
              <a:effectLst/>
              <a:uLnTx/>
              <a:uFillTx/>
              <a:latin typeface="Calibri" charset="0"/>
              <a:ea typeface="ＭＳ Ｐゴシック" charset="0"/>
            </a:endParaRPr>
          </a:p>
          <a:p>
            <a:pPr marL="285750" marR="0" lvl="0" indent="-28575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123E57"/>
                </a:solidFill>
                <a:effectLst/>
                <a:uLnTx/>
                <a:uFillTx/>
                <a:latin typeface="Calibri" charset="0"/>
                <a:ea typeface="ＭＳ Ｐゴシック" charset="0"/>
              </a:rPr>
              <a:t>Primary screening assays should be high or moderate throughput. Secondary screening assays must incorporate a model appropriate to measure immune responses to a tumor.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8B8F5ECA-14BC-4683-BC60-7928EBDF0517}"/>
              </a:ext>
            </a:extLst>
          </p:cNvPr>
          <p:cNvGrpSpPr/>
          <p:nvPr/>
        </p:nvGrpSpPr>
        <p:grpSpPr>
          <a:xfrm>
            <a:off x="286299" y="882833"/>
            <a:ext cx="818924" cy="1169891"/>
            <a:chOff x="1" y="613"/>
            <a:chExt cx="818924" cy="1169891"/>
          </a:xfrm>
        </p:grpSpPr>
        <p:sp>
          <p:nvSpPr>
            <p:cNvPr id="30" name="Arrow: Chevron 29">
              <a:extLst>
                <a:ext uri="{FF2B5EF4-FFF2-40B4-BE49-F238E27FC236}">
                  <a16:creationId xmlns:a16="http://schemas.microsoft.com/office/drawing/2014/main" id="{EB8FEFA7-B546-4869-86A0-52711B6BEC05}"/>
                </a:ext>
              </a:extLst>
            </p:cNvPr>
            <p:cNvSpPr/>
            <p:nvPr/>
          </p:nvSpPr>
          <p:spPr>
            <a:xfrm rot="5400000">
              <a:off x="-175483" y="176097"/>
              <a:ext cx="1169891" cy="818924"/>
            </a:xfrm>
            <a:prstGeom prst="chevron">
              <a:avLst/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1" name="Arrow: Chevron 4">
              <a:extLst>
                <a:ext uri="{FF2B5EF4-FFF2-40B4-BE49-F238E27FC236}">
                  <a16:creationId xmlns:a16="http://schemas.microsoft.com/office/drawing/2014/main" id="{C9CDB711-0ED4-4236-ABB6-8193F945E2A9}"/>
                </a:ext>
              </a:extLst>
            </p:cNvPr>
            <p:cNvSpPr txBox="1"/>
            <p:nvPr/>
          </p:nvSpPr>
          <p:spPr>
            <a:xfrm>
              <a:off x="1" y="410075"/>
              <a:ext cx="818924" cy="35096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5240" tIns="15240" rIns="15240" bIns="15240" numCol="1" spcCol="1270" anchor="ctr" anchorCtr="0">
              <a:noAutofit/>
            </a:bodyPr>
            <a:lstStyle/>
            <a:p>
              <a:pPr marL="0" marR="0" lvl="0" indent="0" algn="ctr" defTabSz="1066800" rtl="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1</a:t>
              </a: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D9488DE7-CA06-41A0-8580-71FDF1FDAEA4}"/>
              </a:ext>
            </a:extLst>
          </p:cNvPr>
          <p:cNvGrpSpPr/>
          <p:nvPr/>
        </p:nvGrpSpPr>
        <p:grpSpPr>
          <a:xfrm>
            <a:off x="1133701" y="866105"/>
            <a:ext cx="1737739" cy="760429"/>
            <a:chOff x="818924" y="614"/>
            <a:chExt cx="2277229" cy="760429"/>
          </a:xfrm>
        </p:grpSpPr>
        <p:sp>
          <p:nvSpPr>
            <p:cNvPr id="33" name="Rectangle: Top Corners Rounded 32">
              <a:extLst>
                <a:ext uri="{FF2B5EF4-FFF2-40B4-BE49-F238E27FC236}">
                  <a16:creationId xmlns:a16="http://schemas.microsoft.com/office/drawing/2014/main" id="{B3C9DDBE-C9E8-496D-AA0C-36A6FEF4B52B}"/>
                </a:ext>
              </a:extLst>
            </p:cNvPr>
            <p:cNvSpPr/>
            <p:nvPr/>
          </p:nvSpPr>
          <p:spPr>
            <a:xfrm rot="5400000">
              <a:off x="1577324" y="-757786"/>
              <a:ext cx="760429" cy="2277229"/>
            </a:xfrm>
            <a:prstGeom prst="round2SameRect">
              <a:avLst/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4" name="Rectangle: Top Corners Rounded 6">
              <a:extLst>
                <a:ext uri="{FF2B5EF4-FFF2-40B4-BE49-F238E27FC236}">
                  <a16:creationId xmlns:a16="http://schemas.microsoft.com/office/drawing/2014/main" id="{FA72EA97-2F2B-46D8-AB80-35A1892E3B9C}"/>
                </a:ext>
              </a:extLst>
            </p:cNvPr>
            <p:cNvSpPr txBox="1"/>
            <p:nvPr/>
          </p:nvSpPr>
          <p:spPr>
            <a:xfrm>
              <a:off x="818925" y="37734"/>
              <a:ext cx="2240108" cy="68618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13792" tIns="10160" rIns="10160" bIns="10160" numCol="1" spcCol="1270" anchor="ctr" anchorCtr="0">
              <a:noAutofit/>
            </a:bodyPr>
            <a:lstStyle/>
            <a:p>
              <a:pPr marL="171450" marR="0" lvl="1" indent="-171450" algn="l" defTabSz="711200" rtl="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lrTx/>
                <a:buSzTx/>
                <a:buFontTx/>
                <a:buChar char="•"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606060">
                      <a:hueOff val="0"/>
                      <a:satOff val="0"/>
                      <a:lumOff val="0"/>
                      <a:alphaOff val="0"/>
                    </a:srgbClr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Assay development</a:t>
              </a: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36FED963-99F3-4B94-9B09-C3646EEA606C}"/>
              </a:ext>
            </a:extLst>
          </p:cNvPr>
          <p:cNvGrpSpPr/>
          <p:nvPr/>
        </p:nvGrpSpPr>
        <p:grpSpPr>
          <a:xfrm>
            <a:off x="282581" y="1804659"/>
            <a:ext cx="818924" cy="1169891"/>
            <a:chOff x="1" y="613"/>
            <a:chExt cx="818924" cy="1169891"/>
          </a:xfrm>
        </p:grpSpPr>
        <p:sp>
          <p:nvSpPr>
            <p:cNvPr id="36" name="Arrow: Chevron 35">
              <a:extLst>
                <a:ext uri="{FF2B5EF4-FFF2-40B4-BE49-F238E27FC236}">
                  <a16:creationId xmlns:a16="http://schemas.microsoft.com/office/drawing/2014/main" id="{99907F33-F3EA-4BDA-B72B-50CDB529BBCE}"/>
                </a:ext>
              </a:extLst>
            </p:cNvPr>
            <p:cNvSpPr/>
            <p:nvPr/>
          </p:nvSpPr>
          <p:spPr>
            <a:xfrm rot="5400000">
              <a:off x="-175483" y="176097"/>
              <a:ext cx="1169891" cy="818924"/>
            </a:xfrm>
            <a:prstGeom prst="chevron">
              <a:avLst/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7" name="Arrow: Chevron 4">
              <a:extLst>
                <a:ext uri="{FF2B5EF4-FFF2-40B4-BE49-F238E27FC236}">
                  <a16:creationId xmlns:a16="http://schemas.microsoft.com/office/drawing/2014/main" id="{46F3BFD5-76D4-43FE-BB2E-0FC0C2321DBE}"/>
                </a:ext>
              </a:extLst>
            </p:cNvPr>
            <p:cNvSpPr txBox="1"/>
            <p:nvPr/>
          </p:nvSpPr>
          <p:spPr>
            <a:xfrm>
              <a:off x="1" y="410075"/>
              <a:ext cx="818924" cy="35096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5240" tIns="15240" rIns="15240" bIns="15240" numCol="1" spcCol="1270" anchor="ctr" anchorCtr="0">
              <a:noAutofit/>
            </a:bodyPr>
            <a:lstStyle/>
            <a:p>
              <a:pPr marL="0" marR="0" lvl="0" indent="0" algn="ctr" defTabSz="1066800" rtl="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2</a:t>
              </a: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ACD4B617-67A6-4A41-84F2-65E9B64ADF0D}"/>
              </a:ext>
            </a:extLst>
          </p:cNvPr>
          <p:cNvGrpSpPr/>
          <p:nvPr/>
        </p:nvGrpSpPr>
        <p:grpSpPr>
          <a:xfrm>
            <a:off x="1129985" y="1787931"/>
            <a:ext cx="1741456" cy="760429"/>
            <a:chOff x="818924" y="614"/>
            <a:chExt cx="2277229" cy="760429"/>
          </a:xfrm>
        </p:grpSpPr>
        <p:sp>
          <p:nvSpPr>
            <p:cNvPr id="39" name="Rectangle: Top Corners Rounded 38">
              <a:extLst>
                <a:ext uri="{FF2B5EF4-FFF2-40B4-BE49-F238E27FC236}">
                  <a16:creationId xmlns:a16="http://schemas.microsoft.com/office/drawing/2014/main" id="{564DA5F2-53B8-4510-A9BC-584BFF493990}"/>
                </a:ext>
              </a:extLst>
            </p:cNvPr>
            <p:cNvSpPr/>
            <p:nvPr/>
          </p:nvSpPr>
          <p:spPr>
            <a:xfrm rot="5400000">
              <a:off x="1577324" y="-757786"/>
              <a:ext cx="760429" cy="2277229"/>
            </a:xfrm>
            <a:prstGeom prst="round2SameRect">
              <a:avLst/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40" name="Rectangle: Top Corners Rounded 6">
              <a:extLst>
                <a:ext uri="{FF2B5EF4-FFF2-40B4-BE49-F238E27FC236}">
                  <a16:creationId xmlns:a16="http://schemas.microsoft.com/office/drawing/2014/main" id="{748D72C7-7140-4C3C-9FE2-A3686B77CD40}"/>
                </a:ext>
              </a:extLst>
            </p:cNvPr>
            <p:cNvSpPr txBox="1"/>
            <p:nvPr/>
          </p:nvSpPr>
          <p:spPr>
            <a:xfrm>
              <a:off x="818925" y="21006"/>
              <a:ext cx="2240109" cy="68618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13792" tIns="10160" rIns="10160" bIns="10160" numCol="1" spcCol="1270" anchor="ctr" anchorCtr="0">
              <a:noAutofit/>
            </a:bodyPr>
            <a:lstStyle/>
            <a:p>
              <a:pPr marL="171450" marR="0" lvl="1" indent="-171450" algn="l" defTabSz="711200" rtl="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lrTx/>
                <a:buSzTx/>
                <a:buFontTx/>
                <a:buChar char="•"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606060">
                      <a:hueOff val="0"/>
                      <a:satOff val="0"/>
                      <a:lumOff val="0"/>
                      <a:alphaOff val="0"/>
                    </a:srgbClr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Primary screen implementation</a:t>
              </a: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6B1F1C61-3310-491B-9F8D-07000407FA60}"/>
              </a:ext>
            </a:extLst>
          </p:cNvPr>
          <p:cNvGrpSpPr/>
          <p:nvPr/>
        </p:nvGrpSpPr>
        <p:grpSpPr>
          <a:xfrm>
            <a:off x="288159" y="2730213"/>
            <a:ext cx="818924" cy="1169891"/>
            <a:chOff x="1" y="613"/>
            <a:chExt cx="818924" cy="1169891"/>
          </a:xfrm>
        </p:grpSpPr>
        <p:sp>
          <p:nvSpPr>
            <p:cNvPr id="42" name="Arrow: Chevron 41">
              <a:extLst>
                <a:ext uri="{FF2B5EF4-FFF2-40B4-BE49-F238E27FC236}">
                  <a16:creationId xmlns:a16="http://schemas.microsoft.com/office/drawing/2014/main" id="{CA56FB82-4009-4EE6-95EB-DC5C599F8437}"/>
                </a:ext>
              </a:extLst>
            </p:cNvPr>
            <p:cNvSpPr/>
            <p:nvPr/>
          </p:nvSpPr>
          <p:spPr>
            <a:xfrm rot="5400000">
              <a:off x="-175483" y="176097"/>
              <a:ext cx="1169891" cy="818924"/>
            </a:xfrm>
            <a:prstGeom prst="chevron">
              <a:avLst/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3" name="Arrow: Chevron 4">
              <a:extLst>
                <a:ext uri="{FF2B5EF4-FFF2-40B4-BE49-F238E27FC236}">
                  <a16:creationId xmlns:a16="http://schemas.microsoft.com/office/drawing/2014/main" id="{7BD6D214-713D-480B-980F-8E1635231470}"/>
                </a:ext>
              </a:extLst>
            </p:cNvPr>
            <p:cNvSpPr txBox="1"/>
            <p:nvPr/>
          </p:nvSpPr>
          <p:spPr>
            <a:xfrm>
              <a:off x="1" y="410075"/>
              <a:ext cx="818924" cy="35096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5240" tIns="15240" rIns="15240" bIns="15240" numCol="1" spcCol="1270" anchor="ctr" anchorCtr="0">
              <a:noAutofit/>
            </a:bodyPr>
            <a:lstStyle/>
            <a:p>
              <a:pPr marL="0" marR="0" lvl="0" indent="0" algn="ctr" defTabSz="1066800" rtl="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3</a:t>
              </a: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12207CD6-4A50-4705-B408-8B85A13EA9EB}"/>
              </a:ext>
            </a:extLst>
          </p:cNvPr>
          <p:cNvGrpSpPr/>
          <p:nvPr/>
        </p:nvGrpSpPr>
        <p:grpSpPr>
          <a:xfrm>
            <a:off x="1135561" y="2713485"/>
            <a:ext cx="1737739" cy="760429"/>
            <a:chOff x="818924" y="614"/>
            <a:chExt cx="2277229" cy="760429"/>
          </a:xfrm>
        </p:grpSpPr>
        <p:sp>
          <p:nvSpPr>
            <p:cNvPr id="45" name="Rectangle: Top Corners Rounded 44">
              <a:extLst>
                <a:ext uri="{FF2B5EF4-FFF2-40B4-BE49-F238E27FC236}">
                  <a16:creationId xmlns:a16="http://schemas.microsoft.com/office/drawing/2014/main" id="{B103C7C2-807D-4FDE-9184-129DB8508598}"/>
                </a:ext>
              </a:extLst>
            </p:cNvPr>
            <p:cNvSpPr/>
            <p:nvPr/>
          </p:nvSpPr>
          <p:spPr>
            <a:xfrm rot="5400000">
              <a:off x="1577324" y="-757786"/>
              <a:ext cx="760429" cy="2277229"/>
            </a:xfrm>
            <a:prstGeom prst="round2SameRect">
              <a:avLst/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46" name="Rectangle: Top Corners Rounded 6">
              <a:extLst>
                <a:ext uri="{FF2B5EF4-FFF2-40B4-BE49-F238E27FC236}">
                  <a16:creationId xmlns:a16="http://schemas.microsoft.com/office/drawing/2014/main" id="{0B22067C-C709-48B3-9754-0B4E41ED8776}"/>
                </a:ext>
              </a:extLst>
            </p:cNvPr>
            <p:cNvSpPr txBox="1"/>
            <p:nvPr/>
          </p:nvSpPr>
          <p:spPr>
            <a:xfrm>
              <a:off x="818925" y="37734"/>
              <a:ext cx="2240108" cy="68618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13792" tIns="10160" rIns="10160" bIns="10160" numCol="1" spcCol="1270" anchor="ctr" anchorCtr="0">
              <a:noAutofit/>
            </a:bodyPr>
            <a:lstStyle/>
            <a:p>
              <a:pPr marL="171450" marR="0" lvl="1" indent="-171450" algn="l" defTabSz="711200" rtl="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lrTx/>
                <a:buSzTx/>
                <a:buFontTx/>
                <a:buChar char="•"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606060">
                      <a:hueOff val="0"/>
                      <a:satOff val="0"/>
                      <a:lumOff val="0"/>
                      <a:alphaOff val="0"/>
                    </a:srgbClr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Hit validation</a:t>
              </a: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C00A8C9D-447D-4708-8FEB-FB7E9AC89445}"/>
              </a:ext>
            </a:extLst>
          </p:cNvPr>
          <p:cNvGrpSpPr/>
          <p:nvPr/>
        </p:nvGrpSpPr>
        <p:grpSpPr>
          <a:xfrm>
            <a:off x="284434" y="3652053"/>
            <a:ext cx="818924" cy="1169891"/>
            <a:chOff x="1" y="613"/>
            <a:chExt cx="818924" cy="1169891"/>
          </a:xfrm>
        </p:grpSpPr>
        <p:sp>
          <p:nvSpPr>
            <p:cNvPr id="48" name="Arrow: Chevron 47">
              <a:extLst>
                <a:ext uri="{FF2B5EF4-FFF2-40B4-BE49-F238E27FC236}">
                  <a16:creationId xmlns:a16="http://schemas.microsoft.com/office/drawing/2014/main" id="{0A60FD4E-3438-48C7-87ED-85F8B8244A2D}"/>
                </a:ext>
              </a:extLst>
            </p:cNvPr>
            <p:cNvSpPr/>
            <p:nvPr/>
          </p:nvSpPr>
          <p:spPr>
            <a:xfrm rot="5400000">
              <a:off x="-175483" y="176097"/>
              <a:ext cx="1169891" cy="818924"/>
            </a:xfrm>
            <a:prstGeom prst="chevron">
              <a:avLst/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9" name="Arrow: Chevron 4">
              <a:extLst>
                <a:ext uri="{FF2B5EF4-FFF2-40B4-BE49-F238E27FC236}">
                  <a16:creationId xmlns:a16="http://schemas.microsoft.com/office/drawing/2014/main" id="{BEA75CDB-9A34-4501-B452-4D373D982343}"/>
                </a:ext>
              </a:extLst>
            </p:cNvPr>
            <p:cNvSpPr txBox="1"/>
            <p:nvPr/>
          </p:nvSpPr>
          <p:spPr>
            <a:xfrm>
              <a:off x="1" y="410075"/>
              <a:ext cx="818924" cy="35096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5240" tIns="15240" rIns="15240" bIns="15240" numCol="1" spcCol="1270" anchor="ctr" anchorCtr="0">
              <a:noAutofit/>
            </a:bodyPr>
            <a:lstStyle/>
            <a:p>
              <a:pPr marL="0" marR="0" lvl="0" indent="0" algn="ctr" defTabSz="1066800" rtl="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4</a:t>
              </a:r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3C91C1EA-1573-4082-8F68-466286D124F5}"/>
              </a:ext>
            </a:extLst>
          </p:cNvPr>
          <p:cNvGrpSpPr/>
          <p:nvPr/>
        </p:nvGrpSpPr>
        <p:grpSpPr>
          <a:xfrm>
            <a:off x="1131836" y="3635325"/>
            <a:ext cx="1737739" cy="760429"/>
            <a:chOff x="818924" y="614"/>
            <a:chExt cx="2277229" cy="760429"/>
          </a:xfrm>
        </p:grpSpPr>
        <p:sp>
          <p:nvSpPr>
            <p:cNvPr id="51" name="Rectangle: Top Corners Rounded 50">
              <a:extLst>
                <a:ext uri="{FF2B5EF4-FFF2-40B4-BE49-F238E27FC236}">
                  <a16:creationId xmlns:a16="http://schemas.microsoft.com/office/drawing/2014/main" id="{D3DA40B2-A9CF-4E6B-81AE-E32FAAD265D6}"/>
                </a:ext>
              </a:extLst>
            </p:cNvPr>
            <p:cNvSpPr/>
            <p:nvPr/>
          </p:nvSpPr>
          <p:spPr>
            <a:xfrm rot="5400000">
              <a:off x="1577324" y="-757786"/>
              <a:ext cx="760429" cy="2277229"/>
            </a:xfrm>
            <a:prstGeom prst="round2SameRect">
              <a:avLst/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52" name="Rectangle: Top Corners Rounded 6">
              <a:extLst>
                <a:ext uri="{FF2B5EF4-FFF2-40B4-BE49-F238E27FC236}">
                  <a16:creationId xmlns:a16="http://schemas.microsoft.com/office/drawing/2014/main" id="{7B465483-52E1-4B19-BF24-E40E978F645B}"/>
                </a:ext>
              </a:extLst>
            </p:cNvPr>
            <p:cNvSpPr txBox="1"/>
            <p:nvPr/>
          </p:nvSpPr>
          <p:spPr>
            <a:xfrm>
              <a:off x="818925" y="37734"/>
              <a:ext cx="2240108" cy="68618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13792" tIns="10160" rIns="10160" bIns="10160" numCol="1" spcCol="1270" anchor="ctr" anchorCtr="0">
              <a:noAutofit/>
            </a:bodyPr>
            <a:lstStyle/>
            <a:p>
              <a:pPr marL="171450" marR="0" lvl="1" indent="-171450" algn="l" defTabSz="711200" rtl="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lrTx/>
                <a:buSzTx/>
                <a:buFontTx/>
                <a:buChar char="•"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606060">
                      <a:hueOff val="0"/>
                      <a:satOff val="0"/>
                      <a:lumOff val="0"/>
                      <a:alphaOff val="0"/>
                    </a:srgbClr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Hit to lead optimization</a:t>
              </a:r>
            </a:p>
          </p:txBody>
        </p:sp>
      </p:grpSp>
      <p:sp>
        <p:nvSpPr>
          <p:cNvPr id="53" name="TextBox 52">
            <a:extLst>
              <a:ext uri="{FF2B5EF4-FFF2-40B4-BE49-F238E27FC236}">
                <a16:creationId xmlns:a16="http://schemas.microsoft.com/office/drawing/2014/main" id="{7FB3FD39-CCEA-459C-8C01-21E28F768F32}"/>
              </a:ext>
            </a:extLst>
          </p:cNvPr>
          <p:cNvSpPr txBox="1"/>
          <p:nvPr/>
        </p:nvSpPr>
        <p:spPr>
          <a:xfrm>
            <a:off x="6881192" y="4731395"/>
            <a:ext cx="18818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606060"/>
                </a:solidFill>
                <a:effectLst/>
                <a:uLnTx/>
                <a:uFillTx/>
                <a:latin typeface="Calibri" charset="0"/>
                <a:ea typeface="ＭＳ Ｐゴシック" charset="0"/>
              </a:rPr>
              <a:t>https://dtp.cancer.gov/</a:t>
            </a:r>
          </a:p>
        </p:txBody>
      </p:sp>
    </p:spTree>
    <p:extLst>
      <p:ext uri="{BB962C8B-B14F-4D97-AF65-F5344CB8AC3E}">
        <p14:creationId xmlns:p14="http://schemas.microsoft.com/office/powerpoint/2010/main" val="88396084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0403" y="498210"/>
            <a:ext cx="8165592" cy="317395"/>
          </a:xfrm>
        </p:spPr>
        <p:txBody>
          <a:bodyPr/>
          <a:lstStyle/>
          <a:p>
            <a:pPr algn="ctr"/>
            <a:r>
              <a:rPr lang="en-US" b="1" dirty="0"/>
              <a:t>Discovery of Small Molecule Immunomodulators for Cancer Therapy: PAR17-331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5BBE951E-84B5-447D-93B4-00E76030497C}"/>
              </a:ext>
            </a:extLst>
          </p:cNvPr>
          <p:cNvSpPr txBox="1"/>
          <p:nvPr/>
        </p:nvSpPr>
        <p:spPr>
          <a:xfrm>
            <a:off x="3305596" y="1040313"/>
            <a:ext cx="526969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123E57"/>
                </a:solidFill>
                <a:effectLst/>
                <a:uLnTx/>
                <a:uFillTx/>
                <a:latin typeface="Calibri" charset="0"/>
                <a:ea typeface="ＭＳ Ｐゴシック" charset="0"/>
              </a:rPr>
              <a:t>Targets should reside in immune cells or in cells of the TME but not in cancer cells themselves.</a:t>
            </a:r>
          </a:p>
          <a:p>
            <a:pPr marL="285750" marR="0" lvl="0" indent="-28575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123E57"/>
              </a:solidFill>
              <a:effectLst/>
              <a:uLnTx/>
              <a:uFillTx/>
              <a:latin typeface="Calibri" charset="0"/>
              <a:ea typeface="ＭＳ Ｐゴシック" charset="0"/>
            </a:endParaRPr>
          </a:p>
          <a:p>
            <a:pPr marL="285750" marR="0" lvl="0" indent="-28575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123E57"/>
                </a:solidFill>
                <a:effectLst/>
                <a:uLnTx/>
                <a:uFillTx/>
                <a:latin typeface="Calibri" charset="0"/>
                <a:ea typeface="ＭＳ Ｐゴシック" charset="0"/>
              </a:rPr>
              <a:t>Primary screening assays should be high or moderate throughput. Secondary screening assays must incorporate a model appropriate to measure immune responses to a tumor.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8B8F5ECA-14BC-4683-BC60-7928EBDF0517}"/>
              </a:ext>
            </a:extLst>
          </p:cNvPr>
          <p:cNvGrpSpPr/>
          <p:nvPr/>
        </p:nvGrpSpPr>
        <p:grpSpPr>
          <a:xfrm>
            <a:off x="286299" y="882833"/>
            <a:ext cx="818924" cy="1169891"/>
            <a:chOff x="1" y="613"/>
            <a:chExt cx="818924" cy="1169891"/>
          </a:xfrm>
        </p:grpSpPr>
        <p:sp>
          <p:nvSpPr>
            <p:cNvPr id="30" name="Arrow: Chevron 29">
              <a:extLst>
                <a:ext uri="{FF2B5EF4-FFF2-40B4-BE49-F238E27FC236}">
                  <a16:creationId xmlns:a16="http://schemas.microsoft.com/office/drawing/2014/main" id="{EB8FEFA7-B546-4869-86A0-52711B6BEC05}"/>
                </a:ext>
              </a:extLst>
            </p:cNvPr>
            <p:cNvSpPr/>
            <p:nvPr/>
          </p:nvSpPr>
          <p:spPr>
            <a:xfrm rot="5400000">
              <a:off x="-175483" y="176097"/>
              <a:ext cx="1169891" cy="818924"/>
            </a:xfrm>
            <a:prstGeom prst="chevron">
              <a:avLst/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1" name="Arrow: Chevron 4">
              <a:extLst>
                <a:ext uri="{FF2B5EF4-FFF2-40B4-BE49-F238E27FC236}">
                  <a16:creationId xmlns:a16="http://schemas.microsoft.com/office/drawing/2014/main" id="{C9CDB711-0ED4-4236-ABB6-8193F945E2A9}"/>
                </a:ext>
              </a:extLst>
            </p:cNvPr>
            <p:cNvSpPr txBox="1"/>
            <p:nvPr/>
          </p:nvSpPr>
          <p:spPr>
            <a:xfrm>
              <a:off x="1" y="410075"/>
              <a:ext cx="818924" cy="35096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5240" tIns="15240" rIns="15240" bIns="15240" numCol="1" spcCol="1270" anchor="ctr" anchorCtr="0">
              <a:noAutofit/>
            </a:bodyPr>
            <a:lstStyle/>
            <a:p>
              <a:pPr marL="0" marR="0" lvl="0" indent="0" algn="ctr" defTabSz="1066800" rtl="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1</a:t>
              </a: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D9488DE7-CA06-41A0-8580-71FDF1FDAEA4}"/>
              </a:ext>
            </a:extLst>
          </p:cNvPr>
          <p:cNvGrpSpPr/>
          <p:nvPr/>
        </p:nvGrpSpPr>
        <p:grpSpPr>
          <a:xfrm>
            <a:off x="1133701" y="866105"/>
            <a:ext cx="1737739" cy="760429"/>
            <a:chOff x="818924" y="614"/>
            <a:chExt cx="2277229" cy="760429"/>
          </a:xfrm>
        </p:grpSpPr>
        <p:sp>
          <p:nvSpPr>
            <p:cNvPr id="33" name="Rectangle: Top Corners Rounded 32">
              <a:extLst>
                <a:ext uri="{FF2B5EF4-FFF2-40B4-BE49-F238E27FC236}">
                  <a16:creationId xmlns:a16="http://schemas.microsoft.com/office/drawing/2014/main" id="{B3C9DDBE-C9E8-496D-AA0C-36A6FEF4B52B}"/>
                </a:ext>
              </a:extLst>
            </p:cNvPr>
            <p:cNvSpPr/>
            <p:nvPr/>
          </p:nvSpPr>
          <p:spPr>
            <a:xfrm rot="5400000">
              <a:off x="1577324" y="-757786"/>
              <a:ext cx="760429" cy="2277229"/>
            </a:xfrm>
            <a:prstGeom prst="round2SameRect">
              <a:avLst/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4" name="Rectangle: Top Corners Rounded 6">
              <a:extLst>
                <a:ext uri="{FF2B5EF4-FFF2-40B4-BE49-F238E27FC236}">
                  <a16:creationId xmlns:a16="http://schemas.microsoft.com/office/drawing/2014/main" id="{FA72EA97-2F2B-46D8-AB80-35A1892E3B9C}"/>
                </a:ext>
              </a:extLst>
            </p:cNvPr>
            <p:cNvSpPr txBox="1"/>
            <p:nvPr/>
          </p:nvSpPr>
          <p:spPr>
            <a:xfrm>
              <a:off x="818925" y="37734"/>
              <a:ext cx="2240108" cy="68618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13792" tIns="10160" rIns="10160" bIns="10160" numCol="1" spcCol="1270" anchor="ctr" anchorCtr="0">
              <a:noAutofit/>
            </a:bodyPr>
            <a:lstStyle/>
            <a:p>
              <a:pPr marL="171450" marR="0" lvl="1" indent="-171450" algn="l" defTabSz="711200" rtl="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lrTx/>
                <a:buSzTx/>
                <a:buFontTx/>
                <a:buChar char="•"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606060">
                      <a:hueOff val="0"/>
                      <a:satOff val="0"/>
                      <a:lumOff val="0"/>
                      <a:alphaOff val="0"/>
                    </a:srgbClr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Assay development</a:t>
              </a: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36FED963-99F3-4B94-9B09-C3646EEA606C}"/>
              </a:ext>
            </a:extLst>
          </p:cNvPr>
          <p:cNvGrpSpPr/>
          <p:nvPr/>
        </p:nvGrpSpPr>
        <p:grpSpPr>
          <a:xfrm>
            <a:off x="282581" y="1804659"/>
            <a:ext cx="818924" cy="1169891"/>
            <a:chOff x="1" y="613"/>
            <a:chExt cx="818924" cy="1169891"/>
          </a:xfrm>
        </p:grpSpPr>
        <p:sp>
          <p:nvSpPr>
            <p:cNvPr id="36" name="Arrow: Chevron 35">
              <a:extLst>
                <a:ext uri="{FF2B5EF4-FFF2-40B4-BE49-F238E27FC236}">
                  <a16:creationId xmlns:a16="http://schemas.microsoft.com/office/drawing/2014/main" id="{99907F33-F3EA-4BDA-B72B-50CDB529BBCE}"/>
                </a:ext>
              </a:extLst>
            </p:cNvPr>
            <p:cNvSpPr/>
            <p:nvPr/>
          </p:nvSpPr>
          <p:spPr>
            <a:xfrm rot="5400000">
              <a:off x="-175483" y="176097"/>
              <a:ext cx="1169891" cy="818924"/>
            </a:xfrm>
            <a:prstGeom prst="chevron">
              <a:avLst/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7" name="Arrow: Chevron 4">
              <a:extLst>
                <a:ext uri="{FF2B5EF4-FFF2-40B4-BE49-F238E27FC236}">
                  <a16:creationId xmlns:a16="http://schemas.microsoft.com/office/drawing/2014/main" id="{46F3BFD5-76D4-43FE-BB2E-0FC0C2321DBE}"/>
                </a:ext>
              </a:extLst>
            </p:cNvPr>
            <p:cNvSpPr txBox="1"/>
            <p:nvPr/>
          </p:nvSpPr>
          <p:spPr>
            <a:xfrm>
              <a:off x="1" y="410075"/>
              <a:ext cx="818924" cy="35096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5240" tIns="15240" rIns="15240" bIns="15240" numCol="1" spcCol="1270" anchor="ctr" anchorCtr="0">
              <a:noAutofit/>
            </a:bodyPr>
            <a:lstStyle/>
            <a:p>
              <a:pPr marL="0" marR="0" lvl="0" indent="0" algn="ctr" defTabSz="1066800" rtl="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2</a:t>
              </a: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ACD4B617-67A6-4A41-84F2-65E9B64ADF0D}"/>
              </a:ext>
            </a:extLst>
          </p:cNvPr>
          <p:cNvGrpSpPr/>
          <p:nvPr/>
        </p:nvGrpSpPr>
        <p:grpSpPr>
          <a:xfrm>
            <a:off x="1129985" y="1787931"/>
            <a:ext cx="1741456" cy="760429"/>
            <a:chOff x="818924" y="614"/>
            <a:chExt cx="2277229" cy="760429"/>
          </a:xfrm>
        </p:grpSpPr>
        <p:sp>
          <p:nvSpPr>
            <p:cNvPr id="39" name="Rectangle: Top Corners Rounded 38">
              <a:extLst>
                <a:ext uri="{FF2B5EF4-FFF2-40B4-BE49-F238E27FC236}">
                  <a16:creationId xmlns:a16="http://schemas.microsoft.com/office/drawing/2014/main" id="{564DA5F2-53B8-4510-A9BC-584BFF493990}"/>
                </a:ext>
              </a:extLst>
            </p:cNvPr>
            <p:cNvSpPr/>
            <p:nvPr/>
          </p:nvSpPr>
          <p:spPr>
            <a:xfrm rot="5400000">
              <a:off x="1577324" y="-757786"/>
              <a:ext cx="760429" cy="2277229"/>
            </a:xfrm>
            <a:prstGeom prst="round2SameRect">
              <a:avLst/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40" name="Rectangle: Top Corners Rounded 6">
              <a:extLst>
                <a:ext uri="{FF2B5EF4-FFF2-40B4-BE49-F238E27FC236}">
                  <a16:creationId xmlns:a16="http://schemas.microsoft.com/office/drawing/2014/main" id="{748D72C7-7140-4C3C-9FE2-A3686B77CD40}"/>
                </a:ext>
              </a:extLst>
            </p:cNvPr>
            <p:cNvSpPr txBox="1"/>
            <p:nvPr/>
          </p:nvSpPr>
          <p:spPr>
            <a:xfrm>
              <a:off x="818925" y="21006"/>
              <a:ext cx="2240109" cy="68618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13792" tIns="10160" rIns="10160" bIns="10160" numCol="1" spcCol="1270" anchor="ctr" anchorCtr="0">
              <a:noAutofit/>
            </a:bodyPr>
            <a:lstStyle/>
            <a:p>
              <a:pPr marL="171450" marR="0" lvl="1" indent="-171450" algn="l" defTabSz="711200" rtl="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lrTx/>
                <a:buSzTx/>
                <a:buFontTx/>
                <a:buChar char="•"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606060">
                      <a:hueOff val="0"/>
                      <a:satOff val="0"/>
                      <a:lumOff val="0"/>
                      <a:alphaOff val="0"/>
                    </a:srgbClr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Primary screen implementation</a:t>
              </a: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6B1F1C61-3310-491B-9F8D-07000407FA60}"/>
              </a:ext>
            </a:extLst>
          </p:cNvPr>
          <p:cNvGrpSpPr/>
          <p:nvPr/>
        </p:nvGrpSpPr>
        <p:grpSpPr>
          <a:xfrm>
            <a:off x="288159" y="2730213"/>
            <a:ext cx="818924" cy="1169891"/>
            <a:chOff x="1" y="613"/>
            <a:chExt cx="818924" cy="1169891"/>
          </a:xfrm>
        </p:grpSpPr>
        <p:sp>
          <p:nvSpPr>
            <p:cNvPr id="42" name="Arrow: Chevron 41">
              <a:extLst>
                <a:ext uri="{FF2B5EF4-FFF2-40B4-BE49-F238E27FC236}">
                  <a16:creationId xmlns:a16="http://schemas.microsoft.com/office/drawing/2014/main" id="{CA56FB82-4009-4EE6-95EB-DC5C599F8437}"/>
                </a:ext>
              </a:extLst>
            </p:cNvPr>
            <p:cNvSpPr/>
            <p:nvPr/>
          </p:nvSpPr>
          <p:spPr>
            <a:xfrm rot="5400000">
              <a:off x="-175483" y="176097"/>
              <a:ext cx="1169891" cy="818924"/>
            </a:xfrm>
            <a:prstGeom prst="chevron">
              <a:avLst/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3" name="Arrow: Chevron 4">
              <a:extLst>
                <a:ext uri="{FF2B5EF4-FFF2-40B4-BE49-F238E27FC236}">
                  <a16:creationId xmlns:a16="http://schemas.microsoft.com/office/drawing/2014/main" id="{7BD6D214-713D-480B-980F-8E1635231470}"/>
                </a:ext>
              </a:extLst>
            </p:cNvPr>
            <p:cNvSpPr txBox="1"/>
            <p:nvPr/>
          </p:nvSpPr>
          <p:spPr>
            <a:xfrm>
              <a:off x="1" y="410075"/>
              <a:ext cx="818924" cy="35096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5240" tIns="15240" rIns="15240" bIns="15240" numCol="1" spcCol="1270" anchor="ctr" anchorCtr="0">
              <a:noAutofit/>
            </a:bodyPr>
            <a:lstStyle/>
            <a:p>
              <a:pPr marL="0" marR="0" lvl="0" indent="0" algn="ctr" defTabSz="1066800" rtl="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3</a:t>
              </a: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12207CD6-4A50-4705-B408-8B85A13EA9EB}"/>
              </a:ext>
            </a:extLst>
          </p:cNvPr>
          <p:cNvGrpSpPr/>
          <p:nvPr/>
        </p:nvGrpSpPr>
        <p:grpSpPr>
          <a:xfrm>
            <a:off x="1135561" y="2713485"/>
            <a:ext cx="1737739" cy="760429"/>
            <a:chOff x="818924" y="614"/>
            <a:chExt cx="2277229" cy="760429"/>
          </a:xfrm>
        </p:grpSpPr>
        <p:sp>
          <p:nvSpPr>
            <p:cNvPr id="45" name="Rectangle: Top Corners Rounded 44">
              <a:extLst>
                <a:ext uri="{FF2B5EF4-FFF2-40B4-BE49-F238E27FC236}">
                  <a16:creationId xmlns:a16="http://schemas.microsoft.com/office/drawing/2014/main" id="{B103C7C2-807D-4FDE-9184-129DB8508598}"/>
                </a:ext>
              </a:extLst>
            </p:cNvPr>
            <p:cNvSpPr/>
            <p:nvPr/>
          </p:nvSpPr>
          <p:spPr>
            <a:xfrm rot="5400000">
              <a:off x="1577324" y="-757786"/>
              <a:ext cx="760429" cy="2277229"/>
            </a:xfrm>
            <a:prstGeom prst="round2SameRect">
              <a:avLst/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46" name="Rectangle: Top Corners Rounded 6">
              <a:extLst>
                <a:ext uri="{FF2B5EF4-FFF2-40B4-BE49-F238E27FC236}">
                  <a16:creationId xmlns:a16="http://schemas.microsoft.com/office/drawing/2014/main" id="{0B22067C-C709-48B3-9754-0B4E41ED8776}"/>
                </a:ext>
              </a:extLst>
            </p:cNvPr>
            <p:cNvSpPr txBox="1"/>
            <p:nvPr/>
          </p:nvSpPr>
          <p:spPr>
            <a:xfrm>
              <a:off x="818925" y="37734"/>
              <a:ext cx="2240108" cy="68618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13792" tIns="10160" rIns="10160" bIns="10160" numCol="1" spcCol="1270" anchor="ctr" anchorCtr="0">
              <a:noAutofit/>
            </a:bodyPr>
            <a:lstStyle/>
            <a:p>
              <a:pPr marL="171450" marR="0" lvl="1" indent="-171450" algn="l" defTabSz="711200" rtl="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lrTx/>
                <a:buSzTx/>
                <a:buFontTx/>
                <a:buChar char="•"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606060">
                      <a:hueOff val="0"/>
                      <a:satOff val="0"/>
                      <a:lumOff val="0"/>
                      <a:alphaOff val="0"/>
                    </a:srgbClr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Hit validation</a:t>
              </a: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C00A8C9D-447D-4708-8FEB-FB7E9AC89445}"/>
              </a:ext>
            </a:extLst>
          </p:cNvPr>
          <p:cNvGrpSpPr/>
          <p:nvPr/>
        </p:nvGrpSpPr>
        <p:grpSpPr>
          <a:xfrm>
            <a:off x="284434" y="3652053"/>
            <a:ext cx="818924" cy="1169891"/>
            <a:chOff x="1" y="613"/>
            <a:chExt cx="818924" cy="1169891"/>
          </a:xfrm>
        </p:grpSpPr>
        <p:sp>
          <p:nvSpPr>
            <p:cNvPr id="48" name="Arrow: Chevron 47">
              <a:extLst>
                <a:ext uri="{FF2B5EF4-FFF2-40B4-BE49-F238E27FC236}">
                  <a16:creationId xmlns:a16="http://schemas.microsoft.com/office/drawing/2014/main" id="{0A60FD4E-3438-48C7-87ED-85F8B8244A2D}"/>
                </a:ext>
              </a:extLst>
            </p:cNvPr>
            <p:cNvSpPr/>
            <p:nvPr/>
          </p:nvSpPr>
          <p:spPr>
            <a:xfrm rot="5400000">
              <a:off x="-175483" y="176097"/>
              <a:ext cx="1169891" cy="818924"/>
            </a:xfrm>
            <a:prstGeom prst="chevron">
              <a:avLst/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9" name="Arrow: Chevron 4">
              <a:extLst>
                <a:ext uri="{FF2B5EF4-FFF2-40B4-BE49-F238E27FC236}">
                  <a16:creationId xmlns:a16="http://schemas.microsoft.com/office/drawing/2014/main" id="{BEA75CDB-9A34-4501-B452-4D373D982343}"/>
                </a:ext>
              </a:extLst>
            </p:cNvPr>
            <p:cNvSpPr txBox="1"/>
            <p:nvPr/>
          </p:nvSpPr>
          <p:spPr>
            <a:xfrm>
              <a:off x="1" y="410075"/>
              <a:ext cx="818924" cy="35096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5240" tIns="15240" rIns="15240" bIns="15240" numCol="1" spcCol="1270" anchor="ctr" anchorCtr="0">
              <a:noAutofit/>
            </a:bodyPr>
            <a:lstStyle/>
            <a:p>
              <a:pPr marL="0" marR="0" lvl="0" indent="0" algn="ctr" defTabSz="1066800" rtl="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4</a:t>
              </a:r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3C91C1EA-1573-4082-8F68-466286D124F5}"/>
              </a:ext>
            </a:extLst>
          </p:cNvPr>
          <p:cNvGrpSpPr/>
          <p:nvPr/>
        </p:nvGrpSpPr>
        <p:grpSpPr>
          <a:xfrm>
            <a:off x="1131836" y="3635325"/>
            <a:ext cx="1737739" cy="760429"/>
            <a:chOff x="818924" y="614"/>
            <a:chExt cx="2277229" cy="760429"/>
          </a:xfrm>
        </p:grpSpPr>
        <p:sp>
          <p:nvSpPr>
            <p:cNvPr id="51" name="Rectangle: Top Corners Rounded 50">
              <a:extLst>
                <a:ext uri="{FF2B5EF4-FFF2-40B4-BE49-F238E27FC236}">
                  <a16:creationId xmlns:a16="http://schemas.microsoft.com/office/drawing/2014/main" id="{D3DA40B2-A9CF-4E6B-81AE-E32FAAD265D6}"/>
                </a:ext>
              </a:extLst>
            </p:cNvPr>
            <p:cNvSpPr/>
            <p:nvPr/>
          </p:nvSpPr>
          <p:spPr>
            <a:xfrm rot="5400000">
              <a:off x="1577324" y="-757786"/>
              <a:ext cx="760429" cy="2277229"/>
            </a:xfrm>
            <a:prstGeom prst="round2SameRect">
              <a:avLst/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52" name="Rectangle: Top Corners Rounded 6">
              <a:extLst>
                <a:ext uri="{FF2B5EF4-FFF2-40B4-BE49-F238E27FC236}">
                  <a16:creationId xmlns:a16="http://schemas.microsoft.com/office/drawing/2014/main" id="{7B465483-52E1-4B19-BF24-E40E978F645B}"/>
                </a:ext>
              </a:extLst>
            </p:cNvPr>
            <p:cNvSpPr txBox="1"/>
            <p:nvPr/>
          </p:nvSpPr>
          <p:spPr>
            <a:xfrm>
              <a:off x="818925" y="37734"/>
              <a:ext cx="2240108" cy="68618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13792" tIns="10160" rIns="10160" bIns="10160" numCol="1" spcCol="1270" anchor="ctr" anchorCtr="0">
              <a:noAutofit/>
            </a:bodyPr>
            <a:lstStyle/>
            <a:p>
              <a:pPr marL="171450" marR="0" lvl="1" indent="-171450" algn="l" defTabSz="711200" rtl="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lrTx/>
                <a:buSzTx/>
                <a:buFontTx/>
                <a:buChar char="•"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606060">
                      <a:hueOff val="0"/>
                      <a:satOff val="0"/>
                      <a:lumOff val="0"/>
                      <a:alphaOff val="0"/>
                    </a:srgbClr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Hit to lead optimization</a:t>
              </a:r>
            </a:p>
          </p:txBody>
        </p:sp>
      </p:grpSp>
      <p:sp>
        <p:nvSpPr>
          <p:cNvPr id="53" name="Content Placeholder 2">
            <a:extLst>
              <a:ext uri="{FF2B5EF4-FFF2-40B4-BE49-F238E27FC236}">
                <a16:creationId xmlns:a16="http://schemas.microsoft.com/office/drawing/2014/main" id="{5E87451B-40B0-4483-9E94-B99058F3399A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3922778" y="3924709"/>
            <a:ext cx="4145130" cy="1047958"/>
          </a:xfrm>
        </p:spPr>
        <p:txBody>
          <a:bodyPr/>
          <a:lstStyle/>
          <a:p>
            <a:pPr>
              <a:spcAft>
                <a:spcPts val="0"/>
              </a:spcAft>
            </a:pPr>
            <a:r>
              <a:rPr lang="en-US" sz="1600" dirty="0">
                <a:solidFill>
                  <a:schemeClr val="tx1">
                    <a:lumMod val="50000"/>
                  </a:schemeClr>
                </a:solidFill>
              </a:rPr>
              <a:t>Flexible “on- and off-ramps” along the discovery pipeline</a:t>
            </a:r>
          </a:p>
          <a:p>
            <a:pPr>
              <a:spcAft>
                <a:spcPts val="0"/>
              </a:spcAft>
            </a:pPr>
            <a:r>
              <a:rPr lang="en-US" sz="1600" dirty="0">
                <a:solidFill>
                  <a:schemeClr val="tx1">
                    <a:lumMod val="50000"/>
                  </a:schemeClr>
                </a:solidFill>
              </a:rPr>
              <a:t>Up to 4 years of funding; time and budget should match scope</a:t>
            </a:r>
          </a:p>
        </p:txBody>
      </p:sp>
    </p:spTree>
    <p:extLst>
      <p:ext uri="{BB962C8B-B14F-4D97-AF65-F5344CB8AC3E}">
        <p14:creationId xmlns:p14="http://schemas.microsoft.com/office/powerpoint/2010/main" val="87602861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43B3E374-F4BD-4D47-AFE6-51C087D8EC9D}"/>
              </a:ext>
            </a:extLst>
          </p:cNvPr>
          <p:cNvSpPr/>
          <p:nvPr/>
        </p:nvSpPr>
        <p:spPr>
          <a:xfrm>
            <a:off x="1591734" y="2352402"/>
            <a:ext cx="5096933" cy="1601534"/>
          </a:xfrm>
          <a:prstGeom prst="roundRect">
            <a:avLst/>
          </a:prstGeom>
          <a:pattFill prst="lgConfetti">
            <a:fgClr>
              <a:schemeClr val="bg2">
                <a:lumMod val="75000"/>
              </a:schemeClr>
            </a:fgClr>
            <a:bgClr>
              <a:schemeClr val="bg1"/>
            </a:bgClr>
          </a:patt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0709554-F8E1-4597-99BD-87CDAB3247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DTP - Pathways to the Clinic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01204D8D-E52B-46DB-957B-007ED3BF596A}"/>
              </a:ext>
            </a:extLst>
          </p:cNvPr>
          <p:cNvGrpSpPr/>
          <p:nvPr/>
        </p:nvGrpSpPr>
        <p:grpSpPr>
          <a:xfrm>
            <a:off x="493776" y="2690936"/>
            <a:ext cx="8269224" cy="1110606"/>
            <a:chOff x="493776" y="2055933"/>
            <a:chExt cx="8269224" cy="1110606"/>
          </a:xfrm>
        </p:grpSpPr>
        <p:sp>
          <p:nvSpPr>
            <p:cNvPr id="3" name="Arrow: Right 2">
              <a:extLst>
                <a:ext uri="{FF2B5EF4-FFF2-40B4-BE49-F238E27FC236}">
                  <a16:creationId xmlns:a16="http://schemas.microsoft.com/office/drawing/2014/main" id="{1AF703F9-3D20-4034-9230-A6CCFC52CA78}"/>
                </a:ext>
              </a:extLst>
            </p:cNvPr>
            <p:cNvSpPr/>
            <p:nvPr/>
          </p:nvSpPr>
          <p:spPr>
            <a:xfrm>
              <a:off x="493776" y="2055933"/>
              <a:ext cx="8269224" cy="1110606"/>
            </a:xfrm>
            <a:prstGeom prst="rightArrow">
              <a:avLst/>
            </a:prstGeom>
            <a:gradFill flip="none" rotWithShape="1">
              <a:gsLst>
                <a:gs pos="0">
                  <a:schemeClr val="accent4"/>
                </a:gs>
                <a:gs pos="100000">
                  <a:schemeClr val="accent1">
                    <a:lumMod val="100000"/>
                  </a:schemeClr>
                </a:gs>
              </a:gsLst>
              <a:lin ang="0" scaled="1"/>
              <a:tileRect/>
            </a:gradFill>
            <a:ln>
              <a:noFill/>
            </a:ln>
            <a:effectLst>
              <a:glow rad="63500">
                <a:schemeClr val="accent1">
                  <a:satMod val="175000"/>
                  <a:alpha val="40000"/>
                </a:schemeClr>
              </a:glow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193C67BC-EEC0-4F8E-97E8-CCE91903D81F}"/>
                </a:ext>
              </a:extLst>
            </p:cNvPr>
            <p:cNvSpPr txBox="1"/>
            <p:nvPr/>
          </p:nvSpPr>
          <p:spPr>
            <a:xfrm>
              <a:off x="575733" y="2318848"/>
              <a:ext cx="11176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charset="0"/>
                  <a:ea typeface="ＭＳ Ｐゴシック" charset="0"/>
                </a:rPr>
                <a:t>Basic Research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2ABFAD5C-D5D9-4F09-A1DC-4355B2465FD3}"/>
                </a:ext>
              </a:extLst>
            </p:cNvPr>
            <p:cNvSpPr txBox="1"/>
            <p:nvPr/>
          </p:nvSpPr>
          <p:spPr>
            <a:xfrm>
              <a:off x="3189227" y="2436361"/>
              <a:ext cx="257657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charset="0"/>
                  <a:ea typeface="ＭＳ Ｐゴシック" charset="0"/>
                </a:rPr>
                <a:t>Preclinical Research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AD8A16AF-2DC1-4DF6-97AD-0D31E643FF52}"/>
                </a:ext>
              </a:extLst>
            </p:cNvPr>
            <p:cNvSpPr txBox="1"/>
            <p:nvPr/>
          </p:nvSpPr>
          <p:spPr>
            <a:xfrm>
              <a:off x="6942667" y="2318848"/>
              <a:ext cx="11176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charset="0"/>
                  <a:ea typeface="ＭＳ Ｐゴシック" charset="0"/>
                </a:rPr>
                <a:t>Clinical Research</a:t>
              </a:r>
            </a:p>
          </p:txBody>
        </p: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E27CCBC9-D532-4D05-A9F9-51963E125C53}"/>
                </a:ext>
              </a:extLst>
            </p:cNvPr>
            <p:cNvCxnSpPr/>
            <p:nvPr/>
          </p:nvCxnSpPr>
          <p:spPr>
            <a:xfrm>
              <a:off x="6688667" y="2318848"/>
              <a:ext cx="0" cy="584775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CD9D5BAA-52CC-417F-8805-011C59AE4C44}"/>
                </a:ext>
              </a:extLst>
            </p:cNvPr>
            <p:cNvCxnSpPr>
              <a:cxnSpLocks/>
            </p:cNvCxnSpPr>
            <p:nvPr/>
          </p:nvCxnSpPr>
          <p:spPr>
            <a:xfrm>
              <a:off x="1591734" y="2318848"/>
              <a:ext cx="0" cy="584775"/>
            </a:xfrm>
            <a:prstGeom prst="line">
              <a:avLst/>
            </a:prstGeom>
            <a:ln>
              <a:solidFill>
                <a:schemeClr val="bg1"/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Rectangle 11">
            <a:extLst>
              <a:ext uri="{FF2B5EF4-FFF2-40B4-BE49-F238E27FC236}">
                <a16:creationId xmlns:a16="http://schemas.microsoft.com/office/drawing/2014/main" id="{8F6FF8A7-D661-47EB-A11F-071C333A07EC}"/>
              </a:ext>
            </a:extLst>
          </p:cNvPr>
          <p:cNvSpPr/>
          <p:nvPr/>
        </p:nvSpPr>
        <p:spPr>
          <a:xfrm>
            <a:off x="1591734" y="891968"/>
            <a:ext cx="5096933" cy="381000"/>
          </a:xfrm>
          <a:prstGeom prst="rect">
            <a:avLst/>
          </a:prstGeom>
          <a:solidFill>
            <a:schemeClr val="tx1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 w="0"/>
                <a:solidFill>
                  <a:srgbClr val="BB0E3D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DTP -  PTGB/BRB/IOB Grants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7F661CD-A721-425C-8022-F9DCE559F985}"/>
              </a:ext>
            </a:extLst>
          </p:cNvPr>
          <p:cNvSpPr txBox="1"/>
          <p:nvPr/>
        </p:nvSpPr>
        <p:spPr>
          <a:xfrm>
            <a:off x="2472272" y="2438400"/>
            <a:ext cx="3759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606060">
                    <a:lumMod val="50000"/>
                  </a:srgbClr>
                </a:solidFill>
                <a:effectLst/>
                <a:uLnTx/>
                <a:uFillTx/>
                <a:latin typeface="Calibri" charset="0"/>
                <a:ea typeface="ＭＳ Ｐゴシック" charset="0"/>
              </a:rPr>
              <a:t>DTP Services and Resources</a:t>
            </a:r>
          </a:p>
        </p:txBody>
      </p:sp>
      <p:sp>
        <p:nvSpPr>
          <p:cNvPr id="16" name="Flowchart: Magnetic Disk 15">
            <a:extLst>
              <a:ext uri="{FF2B5EF4-FFF2-40B4-BE49-F238E27FC236}">
                <a16:creationId xmlns:a16="http://schemas.microsoft.com/office/drawing/2014/main" id="{6998FFCC-C5BC-4C16-865F-8C822C9A10DE}"/>
              </a:ext>
            </a:extLst>
          </p:cNvPr>
          <p:cNvSpPr/>
          <p:nvPr/>
        </p:nvSpPr>
        <p:spPr>
          <a:xfrm>
            <a:off x="4969941" y="1685641"/>
            <a:ext cx="846667" cy="338666"/>
          </a:xfrm>
          <a:prstGeom prst="flowChartMagneticDisk">
            <a:avLst/>
          </a:prstGeom>
          <a:gradFill>
            <a:gsLst>
              <a:gs pos="0">
                <a:schemeClr val="bg2">
                  <a:lumMod val="6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7" name="Flowchart: Magnetic Disk 16">
            <a:extLst>
              <a:ext uri="{FF2B5EF4-FFF2-40B4-BE49-F238E27FC236}">
                <a16:creationId xmlns:a16="http://schemas.microsoft.com/office/drawing/2014/main" id="{DED2168F-FB57-43DA-A642-28ED271AF03F}"/>
              </a:ext>
            </a:extLst>
          </p:cNvPr>
          <p:cNvSpPr/>
          <p:nvPr/>
        </p:nvSpPr>
        <p:spPr>
          <a:xfrm>
            <a:off x="5842000" y="1583152"/>
            <a:ext cx="846667" cy="338666"/>
          </a:xfrm>
          <a:prstGeom prst="flowChartMagneticDisk">
            <a:avLst/>
          </a:prstGeom>
          <a:gradFill>
            <a:gsLst>
              <a:gs pos="0">
                <a:schemeClr val="bg2">
                  <a:lumMod val="65000"/>
                </a:schemeClr>
              </a:gs>
              <a:gs pos="100000">
                <a:schemeClr val="accent1"/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8" name="Flowchart: Magnetic Disk 17">
            <a:extLst>
              <a:ext uri="{FF2B5EF4-FFF2-40B4-BE49-F238E27FC236}">
                <a16:creationId xmlns:a16="http://schemas.microsoft.com/office/drawing/2014/main" id="{0C390483-B40C-4BD7-A45A-50CCD6F4598C}"/>
              </a:ext>
            </a:extLst>
          </p:cNvPr>
          <p:cNvSpPr/>
          <p:nvPr/>
        </p:nvSpPr>
        <p:spPr>
          <a:xfrm>
            <a:off x="3201922" y="1609342"/>
            <a:ext cx="846667" cy="338666"/>
          </a:xfrm>
          <a:prstGeom prst="flowChartMagneticDisk">
            <a:avLst/>
          </a:prstGeom>
          <a:gradFill>
            <a:gsLst>
              <a:gs pos="0">
                <a:schemeClr val="bg2">
                  <a:lumMod val="65000"/>
                </a:schemeClr>
              </a:gs>
              <a:gs pos="100000">
                <a:srgbClr val="847FC7"/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9" name="Flowchart: Magnetic Disk 18">
            <a:extLst>
              <a:ext uri="{FF2B5EF4-FFF2-40B4-BE49-F238E27FC236}">
                <a16:creationId xmlns:a16="http://schemas.microsoft.com/office/drawing/2014/main" id="{73E15D5E-9AD0-403D-B867-C612F4CE9B99}"/>
              </a:ext>
            </a:extLst>
          </p:cNvPr>
          <p:cNvSpPr/>
          <p:nvPr/>
        </p:nvSpPr>
        <p:spPr>
          <a:xfrm>
            <a:off x="4092279" y="1735552"/>
            <a:ext cx="846667" cy="338666"/>
          </a:xfrm>
          <a:prstGeom prst="flowChartMagneticDisk">
            <a:avLst/>
          </a:prstGeom>
          <a:gradFill>
            <a:gsLst>
              <a:gs pos="0">
                <a:schemeClr val="bg2">
                  <a:lumMod val="65000"/>
                </a:schemeClr>
              </a:gs>
              <a:gs pos="100000">
                <a:srgbClr val="B87ACC"/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0" name="Flowchart: Magnetic Disk 19">
            <a:extLst>
              <a:ext uri="{FF2B5EF4-FFF2-40B4-BE49-F238E27FC236}">
                <a16:creationId xmlns:a16="http://schemas.microsoft.com/office/drawing/2014/main" id="{8E14F00D-C3D1-455A-A61C-CF8D990E185F}"/>
              </a:ext>
            </a:extLst>
          </p:cNvPr>
          <p:cNvSpPr/>
          <p:nvPr/>
        </p:nvSpPr>
        <p:spPr>
          <a:xfrm>
            <a:off x="2355255" y="1709023"/>
            <a:ext cx="846667" cy="338666"/>
          </a:xfrm>
          <a:prstGeom prst="flowChartMagneticDisk">
            <a:avLst/>
          </a:prstGeom>
          <a:gradFill>
            <a:gsLst>
              <a:gs pos="0">
                <a:schemeClr val="bg2">
                  <a:lumMod val="65000"/>
                </a:schemeClr>
              </a:gs>
              <a:gs pos="100000">
                <a:srgbClr val="848BC2"/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1" name="Flowchart: Magnetic Disk 20">
            <a:extLst>
              <a:ext uri="{FF2B5EF4-FFF2-40B4-BE49-F238E27FC236}">
                <a16:creationId xmlns:a16="http://schemas.microsoft.com/office/drawing/2014/main" id="{98831235-43AE-4B6B-80BB-8218C06D547D}"/>
              </a:ext>
            </a:extLst>
          </p:cNvPr>
          <p:cNvSpPr/>
          <p:nvPr/>
        </p:nvSpPr>
        <p:spPr>
          <a:xfrm>
            <a:off x="1572249" y="1568934"/>
            <a:ext cx="846667" cy="338666"/>
          </a:xfrm>
          <a:prstGeom prst="flowChartMagneticDisk">
            <a:avLst/>
          </a:prstGeom>
          <a:gradFill>
            <a:gsLst>
              <a:gs pos="0">
                <a:schemeClr val="bg2">
                  <a:lumMod val="65000"/>
                </a:schemeClr>
              </a:gs>
              <a:gs pos="100000">
                <a:srgbClr val="6985DD"/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2" name="Left Brace 21">
            <a:extLst>
              <a:ext uri="{FF2B5EF4-FFF2-40B4-BE49-F238E27FC236}">
                <a16:creationId xmlns:a16="http://schemas.microsoft.com/office/drawing/2014/main" id="{341D8C09-CD83-403A-83B7-EA605F22B009}"/>
              </a:ext>
            </a:extLst>
          </p:cNvPr>
          <p:cNvSpPr/>
          <p:nvPr/>
        </p:nvSpPr>
        <p:spPr>
          <a:xfrm>
            <a:off x="1219200" y="1488868"/>
            <a:ext cx="322054" cy="585350"/>
          </a:xfrm>
          <a:prstGeom prst="leftBrace">
            <a:avLst>
              <a:gd name="adj1" fmla="val 68906"/>
              <a:gd name="adj2" fmla="val 50000"/>
            </a:avLst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60606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1A10557-73AA-4870-9F71-457DF75FF232}"/>
              </a:ext>
            </a:extLst>
          </p:cNvPr>
          <p:cNvSpPr txBox="1"/>
          <p:nvPr/>
        </p:nvSpPr>
        <p:spPr>
          <a:xfrm>
            <a:off x="321737" y="1073994"/>
            <a:ext cx="117991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606060">
                    <a:lumMod val="50000"/>
                  </a:srgbClr>
                </a:solidFill>
                <a:effectLst/>
                <a:uLnTx/>
                <a:uFillTx/>
                <a:latin typeface="Calibri" charset="0"/>
                <a:ea typeface="ＭＳ Ｐゴシック" charset="0"/>
              </a:rPr>
              <a:t>DTP Stepping Stones Program</a:t>
            </a:r>
          </a:p>
        </p:txBody>
      </p:sp>
      <p:sp>
        <p:nvSpPr>
          <p:cNvPr id="31" name="Arrow: Right 30">
            <a:extLst>
              <a:ext uri="{FF2B5EF4-FFF2-40B4-BE49-F238E27FC236}">
                <a16:creationId xmlns:a16="http://schemas.microsoft.com/office/drawing/2014/main" id="{EE753AD6-C3C8-4CEB-A212-0383A7F70CCC}"/>
              </a:ext>
            </a:extLst>
          </p:cNvPr>
          <p:cNvSpPr/>
          <p:nvPr/>
        </p:nvSpPr>
        <p:spPr>
          <a:xfrm>
            <a:off x="1591734" y="4004735"/>
            <a:ext cx="7067634" cy="609600"/>
          </a:xfrm>
          <a:prstGeom prst="rightArrow">
            <a:avLst/>
          </a:prstGeom>
          <a:gradFill flip="none" rotWithShape="1">
            <a:gsLst>
              <a:gs pos="0">
                <a:schemeClr val="accent4"/>
              </a:gs>
              <a:gs pos="100000">
                <a:schemeClr val="accent1"/>
              </a:gs>
            </a:gsLst>
            <a:lin ang="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NCI Experimental Therapeutics (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NExT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) Program</a:t>
            </a:r>
          </a:p>
        </p:txBody>
      </p:sp>
      <p:cxnSp>
        <p:nvCxnSpPr>
          <p:cNvPr id="24" name="Connector: Curved 23">
            <a:extLst>
              <a:ext uri="{FF2B5EF4-FFF2-40B4-BE49-F238E27FC236}">
                <a16:creationId xmlns:a16="http://schemas.microsoft.com/office/drawing/2014/main" id="{03699B3D-7A1D-47B4-9FF6-5D8DAAFFB1DA}"/>
              </a:ext>
            </a:extLst>
          </p:cNvPr>
          <p:cNvCxnSpPr>
            <a:cxnSpLocks/>
            <a:stCxn id="12" idx="3"/>
          </p:cNvCxnSpPr>
          <p:nvPr/>
        </p:nvCxnSpPr>
        <p:spPr>
          <a:xfrm>
            <a:off x="6688667" y="1082468"/>
            <a:ext cx="1101867" cy="1871383"/>
          </a:xfrm>
          <a:prstGeom prst="curvedConnector2">
            <a:avLst/>
          </a:prstGeom>
          <a:ln w="34925">
            <a:solidFill>
              <a:schemeClr val="tx1">
                <a:lumMod val="50000"/>
              </a:schemeClr>
            </a:solidFill>
            <a:headEnd type="arrow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A6F55DA1-3D1E-4B33-B58D-7DB43A77C7F6}"/>
              </a:ext>
            </a:extLst>
          </p:cNvPr>
          <p:cNvSpPr txBox="1"/>
          <p:nvPr/>
        </p:nvSpPr>
        <p:spPr>
          <a:xfrm>
            <a:off x="7579024" y="1107426"/>
            <a:ext cx="110066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606060">
                    <a:lumMod val="50000"/>
                  </a:srgbClr>
                </a:solidFill>
                <a:effectLst/>
                <a:uLnTx/>
                <a:uFillTx/>
                <a:latin typeface="Calibri" charset="0"/>
                <a:ea typeface="ＭＳ Ｐゴシック" charset="0"/>
              </a:rPr>
              <a:t>Bench to bedside and back</a:t>
            </a:r>
          </a:p>
        </p:txBody>
      </p: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36632A58-5415-4A57-ABFC-3652D8FB9488}"/>
              </a:ext>
            </a:extLst>
          </p:cNvPr>
          <p:cNvCxnSpPr>
            <a:cxnSpLocks/>
          </p:cNvCxnSpPr>
          <p:nvPr/>
        </p:nvCxnSpPr>
        <p:spPr>
          <a:xfrm>
            <a:off x="2778588" y="1272968"/>
            <a:ext cx="0" cy="401190"/>
          </a:xfrm>
          <a:prstGeom prst="straightConnector1">
            <a:avLst/>
          </a:prstGeom>
          <a:ln w="31750">
            <a:solidFill>
              <a:schemeClr val="tx1">
                <a:lumMod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18C5D619-6FB9-40B2-AEB6-A3158508494B}"/>
              </a:ext>
            </a:extLst>
          </p:cNvPr>
          <p:cNvCxnSpPr>
            <a:cxnSpLocks/>
          </p:cNvCxnSpPr>
          <p:nvPr/>
        </p:nvCxnSpPr>
        <p:spPr>
          <a:xfrm>
            <a:off x="5393274" y="1284451"/>
            <a:ext cx="0" cy="401190"/>
          </a:xfrm>
          <a:prstGeom prst="straightConnector1">
            <a:avLst/>
          </a:prstGeom>
          <a:ln w="31750">
            <a:solidFill>
              <a:schemeClr val="tx1">
                <a:lumMod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86E0AE0A-92C6-406D-AC09-94A3F917F349}"/>
              </a:ext>
            </a:extLst>
          </p:cNvPr>
          <p:cNvCxnSpPr>
            <a:cxnSpLocks/>
          </p:cNvCxnSpPr>
          <p:nvPr/>
        </p:nvCxnSpPr>
        <p:spPr>
          <a:xfrm>
            <a:off x="6688667" y="1288273"/>
            <a:ext cx="0" cy="401190"/>
          </a:xfrm>
          <a:prstGeom prst="straightConnector1">
            <a:avLst/>
          </a:prstGeom>
          <a:ln w="31750">
            <a:solidFill>
              <a:schemeClr val="tx1">
                <a:lumMod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8" name="TextBox 37">
            <a:extLst>
              <a:ext uri="{FF2B5EF4-FFF2-40B4-BE49-F238E27FC236}">
                <a16:creationId xmlns:a16="http://schemas.microsoft.com/office/drawing/2014/main" id="{EDFE1A4C-54AF-455C-A16D-769CEC7D3578}"/>
              </a:ext>
            </a:extLst>
          </p:cNvPr>
          <p:cNvSpPr txBox="1"/>
          <p:nvPr/>
        </p:nvSpPr>
        <p:spPr>
          <a:xfrm>
            <a:off x="3153646" y="1265510"/>
            <a:ext cx="20787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606060">
                    <a:lumMod val="50000"/>
                  </a:srgbClr>
                </a:solidFill>
                <a:effectLst/>
                <a:uLnTx/>
                <a:uFillTx/>
                <a:latin typeface="Calibri" charset="0"/>
                <a:ea typeface="ＭＳ Ｐゴシック" charset="0"/>
              </a:rPr>
              <a:t>Novel therapeutics</a:t>
            </a:r>
          </a:p>
        </p:txBody>
      </p: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3E4BC3E8-A0CF-42B5-9C5C-F7C031DEB1F9}"/>
              </a:ext>
            </a:extLst>
          </p:cNvPr>
          <p:cNvCxnSpPr>
            <a:cxnSpLocks/>
          </p:cNvCxnSpPr>
          <p:nvPr/>
        </p:nvCxnSpPr>
        <p:spPr>
          <a:xfrm>
            <a:off x="6129867" y="2024307"/>
            <a:ext cx="897467" cy="300041"/>
          </a:xfrm>
          <a:prstGeom prst="straightConnector1">
            <a:avLst/>
          </a:prstGeom>
          <a:ln w="31750">
            <a:solidFill>
              <a:schemeClr val="tx1">
                <a:lumMod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71EFC8E9-7652-4919-8B3C-106767FFBF4F}"/>
              </a:ext>
            </a:extLst>
          </p:cNvPr>
          <p:cNvCxnSpPr>
            <a:cxnSpLocks/>
          </p:cNvCxnSpPr>
          <p:nvPr/>
        </p:nvCxnSpPr>
        <p:spPr>
          <a:xfrm>
            <a:off x="7052733" y="2372332"/>
            <a:ext cx="448734" cy="491136"/>
          </a:xfrm>
          <a:prstGeom prst="straightConnector1">
            <a:avLst/>
          </a:prstGeom>
          <a:ln w="31750">
            <a:solidFill>
              <a:schemeClr val="tx1">
                <a:lumMod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1" name="Arrow: Down 50">
            <a:extLst>
              <a:ext uri="{FF2B5EF4-FFF2-40B4-BE49-F238E27FC236}">
                <a16:creationId xmlns:a16="http://schemas.microsoft.com/office/drawing/2014/main" id="{8B822FD4-A2C7-4791-BE7B-C9F5EF87009B}"/>
              </a:ext>
            </a:extLst>
          </p:cNvPr>
          <p:cNvSpPr/>
          <p:nvPr/>
        </p:nvSpPr>
        <p:spPr>
          <a:xfrm>
            <a:off x="3840781" y="1288273"/>
            <a:ext cx="779683" cy="2843460"/>
          </a:xfrm>
          <a:prstGeom prst="downArrow">
            <a:avLst/>
          </a:prstGeom>
          <a:solidFill>
            <a:schemeClr val="bg2">
              <a:lumMod val="85000"/>
              <a:alpha val="38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49650CAA-14A3-430C-BF2A-F3C2B57B9CBE}"/>
              </a:ext>
            </a:extLst>
          </p:cNvPr>
          <p:cNvCxnSpPr>
            <a:cxnSpLocks/>
          </p:cNvCxnSpPr>
          <p:nvPr/>
        </p:nvCxnSpPr>
        <p:spPr>
          <a:xfrm flipH="1">
            <a:off x="6790272" y="2414731"/>
            <a:ext cx="204362" cy="1639347"/>
          </a:xfrm>
          <a:prstGeom prst="straightConnector1">
            <a:avLst/>
          </a:prstGeom>
          <a:ln w="31750">
            <a:solidFill>
              <a:schemeClr val="tx1">
                <a:lumMod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6411CAD4-99B8-4FAB-8FB5-057E4BD4A383}"/>
              </a:ext>
            </a:extLst>
          </p:cNvPr>
          <p:cNvSpPr txBox="1"/>
          <p:nvPr/>
        </p:nvSpPr>
        <p:spPr>
          <a:xfrm>
            <a:off x="6881192" y="4731395"/>
            <a:ext cx="18818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606060"/>
                </a:solidFill>
                <a:effectLst/>
                <a:uLnTx/>
                <a:uFillTx/>
                <a:latin typeface="Calibri" charset="0"/>
                <a:ea typeface="ＭＳ Ｐゴシック" charset="0"/>
              </a:rPr>
              <a:t>https://dtp.cancer.gov/</a:t>
            </a:r>
          </a:p>
        </p:txBody>
      </p:sp>
    </p:spTree>
    <p:extLst>
      <p:ext uri="{BB962C8B-B14F-4D97-AF65-F5344CB8AC3E}">
        <p14:creationId xmlns:p14="http://schemas.microsoft.com/office/powerpoint/2010/main" val="40052860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D9FC93-6F1D-4BC9-9140-E1EA3C43C15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Services Along The Critical Path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FE037C1-FD55-4CCE-9176-7742E1A2D20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Rose Aurigemma, PhD</a:t>
            </a:r>
          </a:p>
        </p:txBody>
      </p:sp>
    </p:spTree>
    <p:extLst>
      <p:ext uri="{BB962C8B-B14F-4D97-AF65-F5344CB8AC3E}">
        <p14:creationId xmlns:p14="http://schemas.microsoft.com/office/powerpoint/2010/main" val="160409733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473746" y="687977"/>
            <a:ext cx="7967907" cy="4058194"/>
          </a:xfrm>
          <a:prstGeom prst="rect">
            <a:avLst/>
          </a:prstGeom>
        </p:spPr>
        <p:txBody>
          <a:bodyPr/>
          <a:lstStyle>
            <a:lvl1pPr marL="349250" indent="-349250" algn="l" defTabSz="914400" rtl="0" eaLnBrk="1" latinLnBrk="0" hangingPunct="1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336550" algn="l" defTabSz="914400" rtl="0" eaLnBrk="1" latinLnBrk="0" hangingPunct="1"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10000"/>
              <a:buFont typeface="Wingdings 2" pitchFamily="18" charset="2"/>
              <a:buChar char=""/>
              <a:defRPr sz="2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68375" indent="-282575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63650" indent="-295275" algn="l" defTabSz="914400" rtl="0" eaLnBrk="1" latinLnBrk="0" hangingPunct="1"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10000"/>
              <a:buFont typeface="Wingdings 2" pitchFamily="18" charset="2"/>
              <a:buChar char="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546225" indent="-282575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828800" indent="-282575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117725" indent="-282575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398713" indent="-282575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689225" indent="-282575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"/>
              <a:defRPr lang="en-US" sz="18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ts val="2000"/>
              </a:spcBef>
              <a:spcAft>
                <a:spcPct val="0"/>
              </a:spcAft>
              <a:buClr>
                <a:srgbClr val="2A71A5">
                  <a:lumMod val="50000"/>
                </a:srgbClr>
              </a:buClr>
              <a:buSzPct val="110000"/>
              <a:buFont typeface="Wingdings 2" pitchFamily="18" charset="2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Calibri"/>
              </a:rPr>
              <a:t>Mission: To support development of innovative new cancer therapies</a:t>
            </a:r>
            <a:endParaRPr kumimoji="0" lang="en-US" sz="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Calibri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A71A5">
                  <a:lumMod val="50000"/>
                </a:srgbClr>
              </a:buClr>
              <a:buSzPct val="110000"/>
              <a:buFont typeface="Wingdings 2" pitchFamily="18" charset="2"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Calibri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A71A5">
                  <a:lumMod val="50000"/>
                </a:srgbClr>
              </a:buClr>
              <a:buSzPct val="110000"/>
              <a:buFont typeface="Wingdings 2" pitchFamily="18" charset="2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Calibri"/>
              </a:rPr>
              <a:t>Provide resources and services to the extramural research community</a:t>
            </a:r>
          </a:p>
          <a:p>
            <a:pPr marL="685800" marR="0" lvl="1" indent="-3365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A71A5">
                  <a:lumMod val="50000"/>
                </a:srgbClr>
              </a:buClr>
              <a:buSzPct val="11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336699"/>
                </a:solidFill>
                <a:effectLst/>
                <a:uLnTx/>
                <a:uFillTx/>
                <a:latin typeface="Arial"/>
                <a:ea typeface="+mn-ea"/>
                <a:cs typeface="Calibri"/>
              </a:rPr>
              <a:t>Academic, non-profit, biotech, pharma</a:t>
            </a:r>
          </a:p>
          <a:p>
            <a:pPr marL="685800" marR="0" lvl="1" indent="-3365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A71A5">
                  <a:lumMod val="50000"/>
                </a:srgbClr>
              </a:buClr>
              <a:buSzPct val="11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336699"/>
                </a:solidFill>
                <a:effectLst/>
                <a:uLnTx/>
                <a:uFillTx/>
                <a:latin typeface="Arial"/>
                <a:ea typeface="+mn-ea"/>
                <a:cs typeface="Calibri"/>
              </a:rPr>
              <a:t>Cost-free, IP involved in rare cases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2A71A5">
                  <a:lumMod val="50000"/>
                </a:srgbClr>
              </a:buClr>
              <a:buSzPct val="110000"/>
              <a:buFont typeface="Wingdings 2" pitchFamily="18" charset="2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Calibri"/>
              </a:rPr>
              <a:t>Maintain a robust infrastructure for drug discovery and development</a:t>
            </a:r>
          </a:p>
          <a:p>
            <a:pPr marL="685800" marR="0" lvl="1" indent="-3365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A71A5">
                  <a:lumMod val="50000"/>
                </a:srgbClr>
              </a:buClr>
              <a:buSzPct val="11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336699"/>
                </a:solidFill>
                <a:effectLst/>
                <a:uLnTx/>
                <a:uFillTx/>
                <a:latin typeface="Arial"/>
                <a:ea typeface="+mn-ea"/>
                <a:cs typeface="Calibri"/>
              </a:rPr>
              <a:t>Facilities at Frederick National Laboratory for Cancer Research (Frederick, Maryland)</a:t>
            </a:r>
          </a:p>
          <a:p>
            <a:pPr marL="685800" marR="0" lvl="1" indent="-3365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A71A5">
                  <a:lumMod val="50000"/>
                </a:srgbClr>
              </a:buClr>
              <a:buSzPct val="11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336699"/>
                </a:solidFill>
                <a:effectLst/>
                <a:uLnTx/>
                <a:uFillTx/>
                <a:latin typeface="Arial"/>
                <a:ea typeface="+mn-ea"/>
                <a:cs typeface="Calibri"/>
              </a:rPr>
              <a:t>Ad hoc contracted facilities solicited through RFP process (nation wide)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2A71A5">
                  <a:lumMod val="50000"/>
                </a:srgbClr>
              </a:buClr>
              <a:buSzPct val="110000"/>
              <a:buFont typeface="Wingdings 2" pitchFamily="18" charset="2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Calibri"/>
              </a:rPr>
              <a:t>Manage a large portfolio of grants pertinent to drug discovery and preclinical development 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9A020EE-AD95-4DE2-98C3-AB056C820E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4904" y="179178"/>
            <a:ext cx="8165592" cy="317395"/>
          </a:xfrm>
        </p:spPr>
        <p:txBody>
          <a:bodyPr/>
          <a:lstStyle/>
          <a:p>
            <a:pPr algn="ctr"/>
            <a:r>
              <a:rPr lang="en-US" b="1" dirty="0">
                <a:solidFill>
                  <a:srgbClr val="003366"/>
                </a:solidFill>
              </a:rPr>
              <a:t>Overview of DTP Activities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C3FA907-7523-4F5D-A034-C574F98E9140}"/>
              </a:ext>
            </a:extLst>
          </p:cNvPr>
          <p:cNvSpPr txBox="1"/>
          <p:nvPr/>
        </p:nvSpPr>
        <p:spPr>
          <a:xfrm>
            <a:off x="6881192" y="4731395"/>
            <a:ext cx="18818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https://dtp.cancer.gov/</a:t>
            </a:r>
          </a:p>
        </p:txBody>
      </p:sp>
    </p:spTree>
    <p:extLst>
      <p:ext uri="{BB962C8B-B14F-4D97-AF65-F5344CB8AC3E}">
        <p14:creationId xmlns:p14="http://schemas.microsoft.com/office/powerpoint/2010/main" val="123764957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43B3E374-F4BD-4D47-AFE6-51C087D8EC9D}"/>
              </a:ext>
            </a:extLst>
          </p:cNvPr>
          <p:cNvSpPr/>
          <p:nvPr/>
        </p:nvSpPr>
        <p:spPr>
          <a:xfrm>
            <a:off x="1591734" y="2352402"/>
            <a:ext cx="5096933" cy="1601534"/>
          </a:xfrm>
          <a:prstGeom prst="roundRect">
            <a:avLst/>
          </a:prstGeom>
          <a:pattFill prst="pct30">
            <a:fgClr>
              <a:schemeClr val="bg2">
                <a:lumMod val="75000"/>
              </a:schemeClr>
            </a:fgClr>
            <a:bgClr>
              <a:schemeClr val="bg1"/>
            </a:bgClr>
          </a:patt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0709554-F8E1-4597-99BD-87CDAB3247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9439" y="238199"/>
            <a:ext cx="8165592" cy="317395"/>
          </a:xfrm>
        </p:spPr>
        <p:txBody>
          <a:bodyPr/>
          <a:lstStyle/>
          <a:p>
            <a:pPr algn="ctr"/>
            <a:r>
              <a:rPr lang="en-US" b="1" dirty="0">
                <a:solidFill>
                  <a:srgbClr val="003366"/>
                </a:solidFill>
              </a:rPr>
              <a:t>Overlapping Support for Discovery and Development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01204D8D-E52B-46DB-957B-007ED3BF596A}"/>
              </a:ext>
            </a:extLst>
          </p:cNvPr>
          <p:cNvGrpSpPr/>
          <p:nvPr/>
        </p:nvGrpSpPr>
        <p:grpSpPr>
          <a:xfrm>
            <a:off x="167268" y="2658901"/>
            <a:ext cx="8629935" cy="1110606"/>
            <a:chOff x="493776" y="2055933"/>
            <a:chExt cx="8269224" cy="1110606"/>
          </a:xfrm>
        </p:grpSpPr>
        <p:sp>
          <p:nvSpPr>
            <p:cNvPr id="3" name="Arrow: Right 2">
              <a:extLst>
                <a:ext uri="{FF2B5EF4-FFF2-40B4-BE49-F238E27FC236}">
                  <a16:creationId xmlns:a16="http://schemas.microsoft.com/office/drawing/2014/main" id="{1AF703F9-3D20-4034-9230-A6CCFC52CA78}"/>
                </a:ext>
              </a:extLst>
            </p:cNvPr>
            <p:cNvSpPr/>
            <p:nvPr/>
          </p:nvSpPr>
          <p:spPr>
            <a:xfrm>
              <a:off x="493776" y="2055933"/>
              <a:ext cx="8269224" cy="1110606"/>
            </a:xfrm>
            <a:prstGeom prst="rightArrow">
              <a:avLst/>
            </a:prstGeom>
            <a:gradFill flip="none" rotWithShape="1">
              <a:gsLst>
                <a:gs pos="0">
                  <a:schemeClr val="accent4"/>
                </a:gs>
                <a:gs pos="100000">
                  <a:schemeClr val="accent1">
                    <a:lumMod val="100000"/>
                  </a:schemeClr>
                </a:gs>
              </a:gsLst>
              <a:lin ang="0" scaled="1"/>
              <a:tileRect/>
            </a:gradFill>
            <a:ln>
              <a:noFill/>
            </a:ln>
            <a:effectLst>
              <a:glow rad="63500">
                <a:schemeClr val="accent1">
                  <a:satMod val="175000"/>
                  <a:alpha val="40000"/>
                </a:schemeClr>
              </a:glow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193C67BC-EEC0-4F8E-97E8-CCE91903D81F}"/>
                </a:ext>
              </a:extLst>
            </p:cNvPr>
            <p:cNvSpPr txBox="1"/>
            <p:nvPr/>
          </p:nvSpPr>
          <p:spPr>
            <a:xfrm>
              <a:off x="575733" y="2266594"/>
              <a:ext cx="11176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charset="0"/>
                  <a:ea typeface="ＭＳ Ｐゴシック" charset="0"/>
                </a:rPr>
                <a:t>Basic Research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2ABFAD5C-D5D9-4F09-A1DC-4355B2465FD3}"/>
                </a:ext>
              </a:extLst>
            </p:cNvPr>
            <p:cNvSpPr txBox="1"/>
            <p:nvPr/>
          </p:nvSpPr>
          <p:spPr>
            <a:xfrm>
              <a:off x="3189227" y="2436361"/>
              <a:ext cx="257657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charset="0"/>
                  <a:ea typeface="ＭＳ Ｐゴシック" charset="0"/>
                </a:rPr>
                <a:t>Preclinical Research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AD8A16AF-2DC1-4DF6-97AD-0D31E643FF52}"/>
                </a:ext>
              </a:extLst>
            </p:cNvPr>
            <p:cNvSpPr txBox="1"/>
            <p:nvPr/>
          </p:nvSpPr>
          <p:spPr>
            <a:xfrm>
              <a:off x="6960840" y="2298639"/>
              <a:ext cx="148765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charset="0"/>
                  <a:ea typeface="ＭＳ Ｐゴシック" charset="0"/>
                </a:rPr>
                <a:t>Clinical Research</a:t>
              </a:r>
            </a:p>
          </p:txBody>
        </p: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E27CCBC9-D532-4D05-A9F9-51963E125C53}"/>
                </a:ext>
              </a:extLst>
            </p:cNvPr>
            <p:cNvCxnSpPr/>
            <p:nvPr/>
          </p:nvCxnSpPr>
          <p:spPr>
            <a:xfrm>
              <a:off x="6742092" y="2318848"/>
              <a:ext cx="0" cy="584775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CD9D5BAA-52CC-417F-8805-011C59AE4C44}"/>
                </a:ext>
              </a:extLst>
            </p:cNvPr>
            <p:cNvCxnSpPr>
              <a:cxnSpLocks/>
            </p:cNvCxnSpPr>
            <p:nvPr/>
          </p:nvCxnSpPr>
          <p:spPr>
            <a:xfrm>
              <a:off x="1863825" y="2344028"/>
              <a:ext cx="0" cy="584775"/>
            </a:xfrm>
            <a:prstGeom prst="line">
              <a:avLst/>
            </a:prstGeom>
            <a:ln>
              <a:solidFill>
                <a:schemeClr val="bg1"/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Rectangle 11">
            <a:extLst>
              <a:ext uri="{FF2B5EF4-FFF2-40B4-BE49-F238E27FC236}">
                <a16:creationId xmlns:a16="http://schemas.microsoft.com/office/drawing/2014/main" id="{8F6FF8A7-D661-47EB-A11F-071C333A07EC}"/>
              </a:ext>
            </a:extLst>
          </p:cNvPr>
          <p:cNvSpPr/>
          <p:nvPr/>
        </p:nvSpPr>
        <p:spPr>
          <a:xfrm>
            <a:off x="1591734" y="891968"/>
            <a:ext cx="5096933" cy="381000"/>
          </a:xfrm>
          <a:prstGeom prst="rect">
            <a:avLst/>
          </a:prstGeom>
          <a:solidFill>
            <a:schemeClr val="tx1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DTP Grants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7F661CD-A721-425C-8022-F9DCE559F985}"/>
              </a:ext>
            </a:extLst>
          </p:cNvPr>
          <p:cNvSpPr txBox="1"/>
          <p:nvPr/>
        </p:nvSpPr>
        <p:spPr>
          <a:xfrm>
            <a:off x="2472272" y="2438400"/>
            <a:ext cx="3759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charset="0"/>
                <a:ea typeface="ＭＳ Ｐゴシック" charset="0"/>
              </a:rPr>
              <a:t>DTP Services and Resources</a:t>
            </a:r>
          </a:p>
        </p:txBody>
      </p:sp>
      <p:sp>
        <p:nvSpPr>
          <p:cNvPr id="16" name="Flowchart: Magnetic Disk 15">
            <a:extLst>
              <a:ext uri="{FF2B5EF4-FFF2-40B4-BE49-F238E27FC236}">
                <a16:creationId xmlns:a16="http://schemas.microsoft.com/office/drawing/2014/main" id="{6998FFCC-C5BC-4C16-865F-8C822C9A10DE}"/>
              </a:ext>
            </a:extLst>
          </p:cNvPr>
          <p:cNvSpPr/>
          <p:nvPr/>
        </p:nvSpPr>
        <p:spPr>
          <a:xfrm>
            <a:off x="4995333" y="1685641"/>
            <a:ext cx="846667" cy="338666"/>
          </a:xfrm>
          <a:prstGeom prst="flowChartMagneticDisk">
            <a:avLst/>
          </a:prstGeom>
          <a:gradFill>
            <a:gsLst>
              <a:gs pos="0">
                <a:schemeClr val="bg2">
                  <a:lumMod val="6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7" name="Flowchart: Magnetic Disk 16">
            <a:extLst>
              <a:ext uri="{FF2B5EF4-FFF2-40B4-BE49-F238E27FC236}">
                <a16:creationId xmlns:a16="http://schemas.microsoft.com/office/drawing/2014/main" id="{DED2168F-FB57-43DA-A642-28ED271AF03F}"/>
              </a:ext>
            </a:extLst>
          </p:cNvPr>
          <p:cNvSpPr/>
          <p:nvPr/>
        </p:nvSpPr>
        <p:spPr>
          <a:xfrm>
            <a:off x="5842000" y="1583152"/>
            <a:ext cx="846667" cy="338666"/>
          </a:xfrm>
          <a:prstGeom prst="flowChartMagneticDisk">
            <a:avLst/>
          </a:prstGeom>
          <a:gradFill>
            <a:gsLst>
              <a:gs pos="0">
                <a:schemeClr val="bg2">
                  <a:lumMod val="65000"/>
                </a:schemeClr>
              </a:gs>
              <a:gs pos="100000">
                <a:schemeClr val="accent1"/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8" name="Flowchart: Magnetic Disk 17">
            <a:extLst>
              <a:ext uri="{FF2B5EF4-FFF2-40B4-BE49-F238E27FC236}">
                <a16:creationId xmlns:a16="http://schemas.microsoft.com/office/drawing/2014/main" id="{0C390483-B40C-4BD7-A45A-50CCD6F4598C}"/>
              </a:ext>
            </a:extLst>
          </p:cNvPr>
          <p:cNvSpPr/>
          <p:nvPr/>
        </p:nvSpPr>
        <p:spPr>
          <a:xfrm>
            <a:off x="3258309" y="1609342"/>
            <a:ext cx="846667" cy="338666"/>
          </a:xfrm>
          <a:prstGeom prst="flowChartMagneticDisk">
            <a:avLst/>
          </a:prstGeom>
          <a:gradFill>
            <a:gsLst>
              <a:gs pos="0">
                <a:schemeClr val="bg2">
                  <a:lumMod val="65000"/>
                </a:schemeClr>
              </a:gs>
              <a:gs pos="100000">
                <a:srgbClr val="847FC7"/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9" name="Flowchart: Magnetic Disk 18">
            <a:extLst>
              <a:ext uri="{FF2B5EF4-FFF2-40B4-BE49-F238E27FC236}">
                <a16:creationId xmlns:a16="http://schemas.microsoft.com/office/drawing/2014/main" id="{73E15D5E-9AD0-403D-B867-C612F4CE9B99}"/>
              </a:ext>
            </a:extLst>
          </p:cNvPr>
          <p:cNvSpPr/>
          <p:nvPr/>
        </p:nvSpPr>
        <p:spPr>
          <a:xfrm>
            <a:off x="4148666" y="1735552"/>
            <a:ext cx="846667" cy="338666"/>
          </a:xfrm>
          <a:prstGeom prst="flowChartMagneticDisk">
            <a:avLst/>
          </a:prstGeom>
          <a:gradFill>
            <a:gsLst>
              <a:gs pos="0">
                <a:schemeClr val="bg2">
                  <a:lumMod val="65000"/>
                </a:schemeClr>
              </a:gs>
              <a:gs pos="100000">
                <a:srgbClr val="B87ACC"/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0" name="Flowchart: Magnetic Disk 19">
            <a:extLst>
              <a:ext uri="{FF2B5EF4-FFF2-40B4-BE49-F238E27FC236}">
                <a16:creationId xmlns:a16="http://schemas.microsoft.com/office/drawing/2014/main" id="{8E14F00D-C3D1-455A-A61C-CF8D990E185F}"/>
              </a:ext>
            </a:extLst>
          </p:cNvPr>
          <p:cNvSpPr/>
          <p:nvPr/>
        </p:nvSpPr>
        <p:spPr>
          <a:xfrm>
            <a:off x="2456169" y="1709023"/>
            <a:ext cx="846667" cy="338666"/>
          </a:xfrm>
          <a:prstGeom prst="flowChartMagneticDisk">
            <a:avLst/>
          </a:prstGeom>
          <a:gradFill>
            <a:gsLst>
              <a:gs pos="0">
                <a:schemeClr val="bg2">
                  <a:lumMod val="65000"/>
                </a:schemeClr>
              </a:gs>
              <a:gs pos="100000">
                <a:srgbClr val="848BC2"/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1" name="Flowchart: Magnetic Disk 20">
            <a:extLst>
              <a:ext uri="{FF2B5EF4-FFF2-40B4-BE49-F238E27FC236}">
                <a16:creationId xmlns:a16="http://schemas.microsoft.com/office/drawing/2014/main" id="{98831235-43AE-4B6B-80BB-8218C06D547D}"/>
              </a:ext>
            </a:extLst>
          </p:cNvPr>
          <p:cNvSpPr/>
          <p:nvPr/>
        </p:nvSpPr>
        <p:spPr>
          <a:xfrm>
            <a:off x="1673163" y="1568934"/>
            <a:ext cx="846667" cy="338666"/>
          </a:xfrm>
          <a:prstGeom prst="flowChartMagneticDisk">
            <a:avLst/>
          </a:prstGeom>
          <a:gradFill>
            <a:gsLst>
              <a:gs pos="0">
                <a:schemeClr val="bg2">
                  <a:lumMod val="65000"/>
                </a:schemeClr>
              </a:gs>
              <a:gs pos="100000">
                <a:srgbClr val="6985DD"/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2" name="Left Brace 21">
            <a:extLst>
              <a:ext uri="{FF2B5EF4-FFF2-40B4-BE49-F238E27FC236}">
                <a16:creationId xmlns:a16="http://schemas.microsoft.com/office/drawing/2014/main" id="{341D8C09-CD83-403A-83B7-EA605F22B009}"/>
              </a:ext>
            </a:extLst>
          </p:cNvPr>
          <p:cNvSpPr/>
          <p:nvPr/>
        </p:nvSpPr>
        <p:spPr>
          <a:xfrm>
            <a:off x="1219200" y="1488868"/>
            <a:ext cx="322054" cy="585350"/>
          </a:xfrm>
          <a:prstGeom prst="leftBrace">
            <a:avLst>
              <a:gd name="adj1" fmla="val 68906"/>
              <a:gd name="adj2" fmla="val 50000"/>
            </a:avLst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60606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1A10557-73AA-4870-9F71-457DF75FF232}"/>
              </a:ext>
            </a:extLst>
          </p:cNvPr>
          <p:cNvSpPr txBox="1"/>
          <p:nvPr/>
        </p:nvSpPr>
        <p:spPr>
          <a:xfrm>
            <a:off x="260005" y="1009177"/>
            <a:ext cx="117991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606060">
                    <a:lumMod val="75000"/>
                  </a:srgbClr>
                </a:solidFill>
                <a:effectLst/>
                <a:uLnTx/>
                <a:uFillTx/>
                <a:latin typeface="Calibri" charset="0"/>
                <a:ea typeface="ＭＳ Ｐゴシック" charset="0"/>
              </a:rPr>
              <a:t>DTP Stepping Stones Program</a:t>
            </a:r>
          </a:p>
        </p:txBody>
      </p:sp>
      <p:sp>
        <p:nvSpPr>
          <p:cNvPr id="31" name="Arrow: Right 30">
            <a:extLst>
              <a:ext uri="{FF2B5EF4-FFF2-40B4-BE49-F238E27FC236}">
                <a16:creationId xmlns:a16="http://schemas.microsoft.com/office/drawing/2014/main" id="{EE753AD6-C3C8-4CEB-A212-0383A7F70CCC}"/>
              </a:ext>
            </a:extLst>
          </p:cNvPr>
          <p:cNvSpPr/>
          <p:nvPr/>
        </p:nvSpPr>
        <p:spPr>
          <a:xfrm>
            <a:off x="1591734" y="4004735"/>
            <a:ext cx="7067634" cy="609600"/>
          </a:xfrm>
          <a:prstGeom prst="rightArrow">
            <a:avLst/>
          </a:prstGeom>
          <a:gradFill flip="none" rotWithShape="1">
            <a:gsLst>
              <a:gs pos="0">
                <a:schemeClr val="accent4"/>
              </a:gs>
              <a:gs pos="100000">
                <a:schemeClr val="accent1"/>
              </a:gs>
            </a:gsLst>
            <a:lin ang="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NCI Experimental Therapeutics (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NExT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) Program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65B7280-AFE9-49AC-A616-35878200182B}"/>
              </a:ext>
            </a:extLst>
          </p:cNvPr>
          <p:cNvSpPr txBox="1"/>
          <p:nvPr/>
        </p:nvSpPr>
        <p:spPr>
          <a:xfrm>
            <a:off x="6881192" y="4747025"/>
            <a:ext cx="18818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https://dtp.cancer.gov/</a:t>
            </a:r>
          </a:p>
        </p:txBody>
      </p:sp>
    </p:spTree>
    <p:extLst>
      <p:ext uri="{BB962C8B-B14F-4D97-AF65-F5344CB8AC3E}">
        <p14:creationId xmlns:p14="http://schemas.microsoft.com/office/powerpoint/2010/main" val="2481566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04C7D0C1-C6D0-4644-AB10-E58AA192A7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5786" y="219291"/>
            <a:ext cx="8165592" cy="317395"/>
          </a:xfrm>
        </p:spPr>
        <p:txBody>
          <a:bodyPr/>
          <a:lstStyle/>
          <a:p>
            <a:pPr algn="ctr"/>
            <a:r>
              <a:rPr lang="en-US" b="1" dirty="0">
                <a:solidFill>
                  <a:srgbClr val="003366"/>
                </a:solidFill>
              </a:rPr>
              <a:t>Preclinical Therapeutics Grants Branch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232332C-19CA-4AA6-B2AA-1EA60F8880BD}"/>
              </a:ext>
            </a:extLst>
          </p:cNvPr>
          <p:cNvSpPr/>
          <p:nvPr/>
        </p:nvSpPr>
        <p:spPr>
          <a:xfrm>
            <a:off x="375786" y="946712"/>
            <a:ext cx="8414137" cy="3763670"/>
          </a:xfrm>
          <a:prstGeom prst="rect">
            <a:avLst/>
          </a:prstGeom>
          <a:noFill/>
          <a:ln>
            <a:noFill/>
          </a:ln>
          <a:effectLst>
            <a:outerShdw blurRad="152400" dist="317500" dir="5400000" sx="90000" sy="-19000" rotWithShape="0">
              <a:srgbClr val="C00000">
                <a:alpha val="1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606060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Grant portfolio for small molecule therapeutics discovery &amp; development:</a:t>
            </a:r>
          </a:p>
          <a:p>
            <a:pPr marL="742950" marR="0" lvl="1" indent="-28575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336699"/>
                </a:solidFill>
                <a:effectLst/>
                <a:uLnTx/>
                <a:uFillTx/>
                <a:latin typeface="Arial"/>
                <a:ea typeface="+mn-ea"/>
                <a:cs typeface="Calibri" panose="020F0502020204030204" pitchFamily="34" charset="0"/>
              </a:rPr>
              <a:t>Molecular targets</a:t>
            </a:r>
          </a:p>
          <a:p>
            <a:pPr marL="742950" marR="0" lvl="1" indent="-28575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336699"/>
                </a:solidFill>
                <a:effectLst/>
                <a:uLnTx/>
                <a:uFillTx/>
                <a:latin typeface="Arial"/>
                <a:ea typeface="+mn-ea"/>
                <a:cs typeface="Calibri" panose="020F0502020204030204" pitchFamily="34" charset="0"/>
              </a:rPr>
              <a:t>Biochemistry</a:t>
            </a:r>
          </a:p>
          <a:p>
            <a:pPr marL="742950" marR="0" lvl="1" indent="-28575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336699"/>
                </a:solidFill>
                <a:effectLst/>
                <a:uLnTx/>
                <a:uFillTx/>
                <a:latin typeface="Arial"/>
                <a:ea typeface="+mn-ea"/>
                <a:cs typeface="Calibri" panose="020F0502020204030204" pitchFamily="34" charset="0"/>
              </a:rPr>
              <a:t>Synthetic/Medicinal Chemistry</a:t>
            </a:r>
          </a:p>
          <a:p>
            <a:pPr marL="742950" marR="0" lvl="1" indent="-28575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336699"/>
                </a:solidFill>
                <a:effectLst/>
                <a:uLnTx/>
                <a:uFillTx/>
                <a:latin typeface="Arial"/>
                <a:ea typeface="+mn-ea"/>
                <a:cs typeface="Calibri" panose="020F0502020204030204" pitchFamily="34" charset="0"/>
              </a:rPr>
              <a:t>Mechanism of action</a:t>
            </a:r>
          </a:p>
          <a:p>
            <a:pPr marL="742950" marR="0" lvl="1" indent="-28575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336699"/>
                </a:solidFill>
                <a:effectLst/>
                <a:uLnTx/>
                <a:uFillTx/>
                <a:latin typeface="Arial"/>
                <a:ea typeface="+mn-ea"/>
                <a:cs typeface="Calibri" panose="020F0502020204030204" pitchFamily="34" charset="0"/>
              </a:rPr>
              <a:t>Therapeutic models</a:t>
            </a:r>
          </a:p>
          <a:p>
            <a:pPr marL="742950" marR="0" lvl="1" indent="-28575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336699"/>
                </a:solidFill>
                <a:effectLst/>
                <a:uLnTx/>
                <a:uFillTx/>
                <a:latin typeface="Arial"/>
                <a:ea typeface="+mn-ea"/>
                <a:cs typeface="Calibri" panose="020F0502020204030204" pitchFamily="34" charset="0"/>
              </a:rPr>
              <a:t>Pharmacology/Toxicology</a:t>
            </a:r>
          </a:p>
          <a:p>
            <a:pPr marL="742950" marR="0" lvl="1" indent="-28575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336699"/>
                </a:solidFill>
                <a:effectLst/>
                <a:uLnTx/>
                <a:uFillTx/>
                <a:latin typeface="Arial"/>
                <a:ea typeface="+mn-ea"/>
                <a:cs typeface="Calibri" panose="020F0502020204030204" pitchFamily="34" charset="0"/>
              </a:rPr>
              <a:t>Novel delivery &amp;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336699"/>
                </a:solidFill>
                <a:effectLst/>
                <a:uLnTx/>
                <a:uFillTx/>
                <a:latin typeface="Arial"/>
                <a:ea typeface="+mn-ea"/>
                <a:cs typeface="Calibri" panose="020F0502020204030204" pitchFamily="34" charset="0"/>
              </a:rPr>
              <a:t>Nanomolecules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336699"/>
              </a:solidFill>
              <a:effectLst/>
              <a:uLnTx/>
              <a:uFillTx/>
              <a:latin typeface="Arial"/>
              <a:ea typeface="+mn-ea"/>
              <a:cs typeface="Calibri" panose="020F0502020204030204" pitchFamily="34" charset="0"/>
            </a:endParaRPr>
          </a:p>
          <a:p>
            <a:pPr marL="457200" marR="0" lvl="1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33669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609C391-1442-4B8D-A7A8-AEBBC617EC3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853" t="2603" r="26219" b="73051"/>
          <a:stretch/>
        </p:blipFill>
        <p:spPr>
          <a:xfrm>
            <a:off x="3524530" y="3301615"/>
            <a:ext cx="5265393" cy="1504561"/>
          </a:xfrm>
          <a:prstGeom prst="rect">
            <a:avLst/>
          </a:prstGeom>
          <a:ln w="25400">
            <a:solidFill>
              <a:schemeClr val="bg1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635987751"/>
      </p:ext>
    </p:extLst>
  </p:cSld>
  <p:clrMapOvr>
    <a:masterClrMapping/>
  </p:clrMapOvr>
  <p:transition spd="slow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8C0246A-7348-4DCA-A652-B9D472847D6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18655" y="124691"/>
            <a:ext cx="8313281" cy="4668982"/>
          </a:xfrm>
        </p:spPr>
        <p:txBody>
          <a:bodyPr/>
          <a:lstStyle/>
          <a:p>
            <a:pPr marL="0" indent="0">
              <a:buNone/>
            </a:pPr>
            <a:r>
              <a:rPr lang="en-US" b="1" i="0" dirty="0">
                <a:solidFill>
                  <a:schemeClr val="accent4">
                    <a:lumMod val="75000"/>
                  </a:schemeClr>
                </a:solidFill>
              </a:rPr>
              <a:t>PROGRAM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spcAft>
                <a:spcPts val="600"/>
              </a:spcAft>
              <a:buNone/>
            </a:pPr>
            <a:r>
              <a:rPr lang="en-US" i="0" dirty="0">
                <a:solidFill>
                  <a:schemeClr val="accent4">
                    <a:lumMod val="75000"/>
                  </a:schemeClr>
                </a:solidFill>
              </a:rPr>
              <a:t>1:45 PM	Welcome Remarks					Jerry Collins, PhD</a:t>
            </a:r>
          </a:p>
          <a:p>
            <a:pPr marL="0" indent="0">
              <a:spcAft>
                <a:spcPts val="0"/>
              </a:spcAft>
              <a:buNone/>
            </a:pPr>
            <a:endParaRPr lang="en-US" i="0" dirty="0">
              <a:solidFill>
                <a:schemeClr val="accent4">
                  <a:lumMod val="75000"/>
                </a:schemeClr>
              </a:solidFill>
            </a:endParaRPr>
          </a:p>
          <a:p>
            <a:pPr marL="0" indent="0">
              <a:spcAft>
                <a:spcPts val="1800"/>
              </a:spcAft>
              <a:buNone/>
            </a:pPr>
            <a:r>
              <a:rPr lang="en-US" i="0" dirty="0">
                <a:solidFill>
                  <a:schemeClr val="accent4">
                    <a:lumMod val="75000"/>
                  </a:schemeClr>
                </a:solidFill>
              </a:rPr>
              <a:t>1:50 PM	Grant Funding Opportunities		Suzanne Forry, PhD and 												Connie Sommers, PhD</a:t>
            </a:r>
          </a:p>
          <a:p>
            <a:pPr marL="0" indent="0">
              <a:spcAft>
                <a:spcPts val="800"/>
              </a:spcAft>
              <a:buNone/>
            </a:pPr>
            <a:r>
              <a:rPr lang="en-US" i="0" dirty="0">
                <a:solidFill>
                  <a:schemeClr val="accent4">
                    <a:lumMod val="75000"/>
                  </a:schemeClr>
                </a:solidFill>
              </a:rPr>
              <a:t>2:05 PM	Services Along The Critical Path		Rose Aurigemma, PhD</a:t>
            </a:r>
          </a:p>
          <a:p>
            <a:pPr marL="0" indent="0">
              <a:spcAft>
                <a:spcPts val="0"/>
              </a:spcAft>
              <a:buNone/>
            </a:pPr>
            <a:endParaRPr lang="en-US" i="0" dirty="0">
              <a:solidFill>
                <a:schemeClr val="accent4">
                  <a:lumMod val="75000"/>
                </a:schemeClr>
              </a:solidFill>
            </a:endParaRPr>
          </a:p>
          <a:p>
            <a:pPr marL="0" indent="0">
              <a:spcAft>
                <a:spcPts val="800"/>
              </a:spcAft>
              <a:buNone/>
            </a:pPr>
            <a:r>
              <a:rPr lang="en-US" i="0" dirty="0">
                <a:solidFill>
                  <a:schemeClr val="accent4">
                    <a:lumMod val="75000"/>
                  </a:schemeClr>
                </a:solidFill>
              </a:rPr>
              <a:t>2:30 PM 	Stepping Stones Program			Paul Grothaus, PhD</a:t>
            </a:r>
          </a:p>
          <a:p>
            <a:pPr marL="0" indent="0">
              <a:spcAft>
                <a:spcPts val="0"/>
              </a:spcAft>
              <a:buNone/>
            </a:pPr>
            <a:endParaRPr lang="en-US" i="0" dirty="0">
              <a:solidFill>
                <a:schemeClr val="accent4">
                  <a:lumMod val="75000"/>
                </a:schemeClr>
              </a:solidFill>
            </a:endParaRPr>
          </a:p>
          <a:p>
            <a:pPr marL="0" indent="0">
              <a:spcAft>
                <a:spcPts val="800"/>
              </a:spcAft>
              <a:buNone/>
            </a:pPr>
            <a:r>
              <a:rPr lang="en-US" i="0" dirty="0">
                <a:solidFill>
                  <a:schemeClr val="accent4">
                    <a:lumMod val="75000"/>
                  </a:schemeClr>
                </a:solidFill>
              </a:rPr>
              <a:t>2:40 PM 	Q &amp; A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BEFBE52-2321-40DE-9342-44B988B8383B}"/>
              </a:ext>
            </a:extLst>
          </p:cNvPr>
          <p:cNvSpPr txBox="1"/>
          <p:nvPr/>
        </p:nvSpPr>
        <p:spPr>
          <a:xfrm>
            <a:off x="6881192" y="4731395"/>
            <a:ext cx="18818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https://dtp.cancer.gov/</a:t>
            </a:r>
          </a:p>
        </p:txBody>
      </p:sp>
    </p:spTree>
    <p:extLst>
      <p:ext uri="{BB962C8B-B14F-4D97-AF65-F5344CB8AC3E}">
        <p14:creationId xmlns:p14="http://schemas.microsoft.com/office/powerpoint/2010/main" val="164999741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04C7D0C1-C6D0-4644-AB10-E58AA192A7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solidFill>
                  <a:srgbClr val="003366"/>
                </a:solidFill>
              </a:rPr>
              <a:t>Immuno-oncology Branch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70ED30E-173A-4D39-AC2B-D3040A6CCE2F}"/>
              </a:ext>
            </a:extLst>
          </p:cNvPr>
          <p:cNvSpPr/>
          <p:nvPr/>
        </p:nvSpPr>
        <p:spPr>
          <a:xfrm>
            <a:off x="493776" y="1035595"/>
            <a:ext cx="5872190" cy="2186997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606060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Goal: Support immuno-oncology investigators and 		augment pipeline for immunotherapy trials</a:t>
            </a: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606060">
                  <a:lumMod val="50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606060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Grant portfolio: </a:t>
            </a:r>
          </a:p>
          <a:p>
            <a:pPr marL="285750" marR="0" lvl="0" indent="-28575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33669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Immuno-oncology</a:t>
            </a:r>
          </a:p>
          <a:p>
            <a:pPr marL="285750" marR="0" lvl="0" indent="-28575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33669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Canine Immunotherapy</a:t>
            </a:r>
          </a:p>
          <a:p>
            <a:pPr marL="285750" marR="0" lvl="0" indent="-28575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336699"/>
                </a:solidFill>
                <a:effectLst/>
                <a:uLnTx/>
                <a:uFillTx/>
                <a:latin typeface="Arial"/>
                <a:ea typeface="+mn-ea"/>
                <a:cs typeface="Calibri" panose="020F0502020204030204" pitchFamily="34" charset="0"/>
              </a:rPr>
              <a:t>Cell therapy</a:t>
            </a:r>
          </a:p>
          <a:p>
            <a:pPr marL="285750" marR="0" lvl="0" indent="-28575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336699"/>
                </a:solidFill>
                <a:effectLst/>
                <a:uLnTx/>
                <a:uFillTx/>
                <a:latin typeface="Arial"/>
                <a:ea typeface="+mn-ea"/>
                <a:cs typeface="Calibri" panose="020F0502020204030204" pitchFamily="34" charset="0"/>
              </a:rPr>
              <a:t>Immunotherapy</a:t>
            </a:r>
          </a:p>
          <a:p>
            <a:pPr marL="285750" marR="0" lvl="0" indent="-28575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336699"/>
                </a:solidFill>
                <a:effectLst/>
                <a:uLnTx/>
                <a:uFillTx/>
                <a:latin typeface="Arial"/>
                <a:ea typeface="+mn-ea"/>
                <a:cs typeface="Calibri" panose="020F0502020204030204" pitchFamily="34" charset="0"/>
              </a:rPr>
              <a:t>Therapeutic models</a:t>
            </a:r>
          </a:p>
          <a:p>
            <a:pPr marL="285750" marR="0" lvl="0" indent="-28575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336699"/>
                </a:solidFill>
                <a:effectLst/>
                <a:uLnTx/>
                <a:uFillTx/>
                <a:latin typeface="Arial"/>
                <a:ea typeface="+mn-ea"/>
                <a:cs typeface="Calibri" panose="020F0502020204030204" pitchFamily="34" charset="0"/>
              </a:rPr>
              <a:t>Mechanism of action</a:t>
            </a:r>
          </a:p>
          <a:p>
            <a:pPr marL="285750" marR="0" lvl="0" indent="-28575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CC009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599862D-AC50-4CEF-A704-AC8C5A694F7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333" r="5586"/>
          <a:stretch/>
        </p:blipFill>
        <p:spPr>
          <a:xfrm>
            <a:off x="6463496" y="3378028"/>
            <a:ext cx="1521339" cy="107529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06CCB97-152D-43EA-96F4-29A89323FB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78613" y="1320629"/>
            <a:ext cx="1691103" cy="1616927"/>
          </a:xfrm>
          <a:prstGeom prst="rect">
            <a:avLst/>
          </a:prstGeom>
        </p:spPr>
      </p:pic>
      <p:pic>
        <p:nvPicPr>
          <p:cNvPr id="2050" name="Picture 2" descr="Image result for monoclonal antibody structure">
            <a:extLst>
              <a:ext uri="{FF2B5EF4-FFF2-40B4-BE49-F238E27FC236}">
                <a16:creationId xmlns:a16="http://schemas.microsoft.com/office/drawing/2014/main" id="{31A6793F-2F68-476D-B85C-E14F64B2B3B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08" b="9178"/>
          <a:stretch/>
        </p:blipFill>
        <p:spPr bwMode="auto">
          <a:xfrm>
            <a:off x="3923377" y="3222592"/>
            <a:ext cx="1918899" cy="1494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93A0F0F-9822-4437-AD92-83517042041E}"/>
              </a:ext>
            </a:extLst>
          </p:cNvPr>
          <p:cNvSpPr txBox="1"/>
          <p:nvPr/>
        </p:nvSpPr>
        <p:spPr>
          <a:xfrm>
            <a:off x="6881192" y="4731395"/>
            <a:ext cx="18818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https://dtp.cancer.gov/</a:t>
            </a:r>
          </a:p>
        </p:txBody>
      </p:sp>
    </p:spTree>
    <p:extLst>
      <p:ext uri="{BB962C8B-B14F-4D97-AF65-F5344CB8AC3E}">
        <p14:creationId xmlns:p14="http://schemas.microsoft.com/office/powerpoint/2010/main" val="474557508"/>
      </p:ext>
    </p:extLst>
  </p:cSld>
  <p:clrMapOvr>
    <a:masterClrMapping/>
  </p:clrMapOvr>
  <p:transition spd="slow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04C7D0C1-C6D0-4644-AB10-E58AA192A7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3776" y="192954"/>
            <a:ext cx="8165592" cy="317395"/>
          </a:xfrm>
        </p:spPr>
        <p:txBody>
          <a:bodyPr/>
          <a:lstStyle/>
          <a:p>
            <a:pPr algn="ctr"/>
            <a:r>
              <a:rPr lang="en-US" b="1" dirty="0">
                <a:solidFill>
                  <a:srgbClr val="003366"/>
                </a:solidFill>
              </a:rPr>
              <a:t>Biological Resources Branch </a:t>
            </a: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B05B6571-5528-43AC-90BD-51A3F030D55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61" r="37713" b="2832"/>
          <a:stretch/>
        </p:blipFill>
        <p:spPr>
          <a:xfrm>
            <a:off x="6737139" y="1811559"/>
            <a:ext cx="1714640" cy="167847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124E403B-98E4-4A8E-92A8-DE2FEE3BB028}"/>
              </a:ext>
            </a:extLst>
          </p:cNvPr>
          <p:cNvSpPr/>
          <p:nvPr/>
        </p:nvSpPr>
        <p:spPr>
          <a:xfrm>
            <a:off x="237298" y="640205"/>
            <a:ext cx="6364224" cy="3847207"/>
          </a:xfrm>
          <a:prstGeom prst="rect">
            <a:avLst/>
          </a:prstGeom>
          <a:effectLst/>
        </p:spPr>
        <p:txBody>
          <a:bodyPr wrap="square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606060">
                    <a:lumMod val="50000"/>
                  </a:srgbClr>
                </a:solidFill>
                <a:effectLst/>
                <a:uLnTx/>
                <a:uFillTx/>
                <a:latin typeface="Arial"/>
                <a:ea typeface="ＭＳ Ｐゴシック" charset="0"/>
              </a:rPr>
              <a:t>Biopharmaceutical Development:</a:t>
            </a:r>
          </a:p>
          <a:p>
            <a:pPr marL="742950" marR="0" lvl="1" indent="-28575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336699"/>
                </a:solidFill>
                <a:effectLst/>
                <a:uLnTx/>
                <a:uFillTx/>
                <a:latin typeface="Arial"/>
                <a:ea typeface="ＭＳ Ｐゴシック" charset="0"/>
              </a:rPr>
              <a:t>Expression optimization </a:t>
            </a:r>
          </a:p>
          <a:p>
            <a:pPr marL="742950" marR="0" lvl="1" indent="-28575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336699"/>
                </a:solidFill>
                <a:effectLst/>
                <a:uLnTx/>
                <a:uFillTx/>
                <a:latin typeface="Arial"/>
                <a:ea typeface="ＭＳ Ｐゴシック" charset="0"/>
              </a:rPr>
              <a:t>Purification process development, GMP manufacture Analytical assay development, testing and stability</a:t>
            </a: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606060">
                    <a:lumMod val="50000"/>
                  </a:srgbClr>
                </a:solidFill>
                <a:effectLst/>
                <a:uLnTx/>
                <a:uFillTx/>
                <a:latin typeface="Arial"/>
                <a:ea typeface="ＭＳ Ｐゴシック" charset="0"/>
                <a:cs typeface="Calibri" panose="020F0502020204030204" pitchFamily="34" charset="0"/>
              </a:rPr>
              <a:t>Grant Portfolio:</a:t>
            </a:r>
          </a:p>
          <a:p>
            <a:pPr marL="742950" marR="0" lvl="1" indent="-28575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336699"/>
                </a:solidFill>
                <a:effectLst/>
                <a:uLnTx/>
                <a:uFillTx/>
                <a:latin typeface="Arial"/>
                <a:ea typeface="ＭＳ Ｐゴシック" charset="0"/>
                <a:cs typeface="Calibri" panose="020F0502020204030204" pitchFamily="34" charset="0"/>
              </a:rPr>
              <a:t>Biopharmaceutical technology: antibodies, antigens, recombinant proteins, plasmids, oligonucleotides, peptides, vaccines, virus vectors </a:t>
            </a: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606060">
                    <a:lumMod val="50000"/>
                  </a:srgbClr>
                </a:solidFill>
                <a:effectLst/>
                <a:uLnTx/>
                <a:uFillTx/>
                <a:latin typeface="Arial"/>
                <a:ea typeface="ＭＳ Ｐゴシック" charset="0"/>
              </a:rPr>
              <a:t>Biologics Repository:</a:t>
            </a:r>
          </a:p>
          <a:p>
            <a:pPr marL="585788" marR="0" lvl="1" indent="-128588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336699"/>
                </a:solidFill>
                <a:effectLst/>
                <a:uLnTx/>
                <a:uFillTx/>
                <a:latin typeface="Arial"/>
                <a:ea typeface="ＭＳ Ｐゴシック" charset="0"/>
              </a:rPr>
              <a:t>Murine and human cytokines, growth factors, immunomodulators</a:t>
            </a:r>
          </a:p>
          <a:p>
            <a:pPr marL="585788" marR="0" lvl="1" indent="-128588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336699"/>
                </a:solidFill>
                <a:effectLst/>
                <a:uLnTx/>
                <a:uFillTx/>
                <a:latin typeface="Arial"/>
                <a:ea typeface="ＭＳ Ｐゴシック" charset="0"/>
              </a:rPr>
              <a:t>Anti-murine and anti-human monoclonal Abs</a:t>
            </a:r>
          </a:p>
          <a:p>
            <a:pPr marL="457200" marR="0" lvl="1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itchFamily="34" charset="0"/>
              <a:ea typeface="ＭＳ Ｐゴシック" charset="0"/>
            </a:endParaRPr>
          </a:p>
        </p:txBody>
      </p:sp>
      <p:pic>
        <p:nvPicPr>
          <p:cNvPr id="6" name="Picture 4">
            <a:extLst>
              <a:ext uri="{FF2B5EF4-FFF2-40B4-BE49-F238E27FC236}">
                <a16:creationId xmlns:a16="http://schemas.microsoft.com/office/drawing/2014/main" id="{B054A033-2D10-492C-91A8-F97DDA27C6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9132" y="313325"/>
            <a:ext cx="1535263" cy="13377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9BD50DB-2FD0-4F11-AE92-320880BCD8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3396" y="3650520"/>
            <a:ext cx="1795972" cy="12726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71359821"/>
      </p:ext>
    </p:extLst>
  </p:cSld>
  <p:clrMapOvr>
    <a:masterClrMapping/>
  </p:clrMapOvr>
  <p:transition spd="slow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04C7D0C1-C6D0-4644-AB10-E58AA192A7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solidFill>
                  <a:srgbClr val="003366"/>
                </a:solidFill>
              </a:rPr>
              <a:t>Drug Synthesis and Chemistry Branch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2BC2286-0869-4ADB-853B-7716F789ED0A}"/>
              </a:ext>
            </a:extLst>
          </p:cNvPr>
          <p:cNvSpPr/>
          <p:nvPr/>
        </p:nvSpPr>
        <p:spPr>
          <a:xfrm>
            <a:off x="345688" y="1143632"/>
            <a:ext cx="4326673" cy="3236349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606060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Synthetic Chemistry</a:t>
            </a:r>
          </a:p>
          <a:p>
            <a:pPr marL="285750" marR="0" lvl="0" indent="-285750" algn="l" defTabSz="4572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33669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Analogs, route scouting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606060">
                  <a:lumMod val="50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606060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Chemical Repository:</a:t>
            </a:r>
          </a:p>
          <a:p>
            <a:pPr marL="285750" marR="0" lvl="0" indent="-285750" algn="l" defTabSz="4572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33669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&gt;200,000 compounds (plates &amp; individual vials)</a:t>
            </a:r>
          </a:p>
          <a:p>
            <a:pPr marL="285750" marR="0" lvl="0" indent="-285750" algn="l" defTabSz="4572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33669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Diversity set</a:t>
            </a:r>
          </a:p>
          <a:p>
            <a:pPr marL="285750" marR="0" lvl="0" indent="-285750" algn="l" defTabSz="4572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33669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Mechanistic set</a:t>
            </a:r>
          </a:p>
          <a:p>
            <a:pPr marL="285750" marR="0" lvl="0" indent="-285750" algn="l" defTabSz="4572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33669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Approved oncology drug set</a:t>
            </a:r>
          </a:p>
          <a:p>
            <a:pPr marL="285750" marR="0" lvl="0" indent="-285750" algn="l" defTabSz="4572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33669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Investigational drug set</a:t>
            </a:r>
          </a:p>
          <a:p>
            <a:pPr marL="742950" marR="0" lvl="1" indent="-285750" algn="l" defTabSz="4572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2127A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9" name="Picture 15">
            <a:extLst>
              <a:ext uri="{FF2B5EF4-FFF2-40B4-BE49-F238E27FC236}">
                <a16:creationId xmlns:a16="http://schemas.microsoft.com/office/drawing/2014/main" id="{C84E5C91-25A2-4899-9DEE-195E6B9DBD7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1409" y="1143633"/>
            <a:ext cx="3110425" cy="8219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4" descr="repos1b">
            <a:extLst>
              <a:ext uri="{FF2B5EF4-FFF2-40B4-BE49-F238E27FC236}">
                <a16:creationId xmlns:a16="http://schemas.microsoft.com/office/drawing/2014/main" id="{CB2211BB-6FDE-4C65-BE46-3FCCEC1ECE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2816" y="2170869"/>
            <a:ext cx="2755177" cy="2331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ED6CDF3-E07D-41AD-9919-536C2027E19D}"/>
              </a:ext>
            </a:extLst>
          </p:cNvPr>
          <p:cNvSpPr txBox="1"/>
          <p:nvPr/>
        </p:nvSpPr>
        <p:spPr>
          <a:xfrm>
            <a:off x="6881192" y="4731395"/>
            <a:ext cx="18818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https://dtp.cancer.gov/</a:t>
            </a:r>
          </a:p>
        </p:txBody>
      </p:sp>
    </p:spTree>
    <p:extLst>
      <p:ext uri="{BB962C8B-B14F-4D97-AF65-F5344CB8AC3E}">
        <p14:creationId xmlns:p14="http://schemas.microsoft.com/office/powerpoint/2010/main" val="238660169"/>
      </p:ext>
    </p:extLst>
  </p:cSld>
  <p:clrMapOvr>
    <a:masterClrMapping/>
  </p:clrMapOvr>
  <p:transition spd="slow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04C7D0C1-C6D0-4644-AB10-E58AA192A7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2196" y="299931"/>
            <a:ext cx="7479346" cy="317395"/>
          </a:xfrm>
        </p:spPr>
        <p:txBody>
          <a:bodyPr/>
          <a:lstStyle/>
          <a:p>
            <a:pPr algn="ctr"/>
            <a:r>
              <a:rPr lang="en-US" b="1" dirty="0">
                <a:solidFill>
                  <a:srgbClr val="003366"/>
                </a:solidFill>
              </a:rPr>
              <a:t>Natural Products Branch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6A6E14A-3BFC-473A-A0DC-1E77F0BDAE6B}"/>
              </a:ext>
            </a:extLst>
          </p:cNvPr>
          <p:cNvSpPr/>
          <p:nvPr/>
        </p:nvSpPr>
        <p:spPr>
          <a:xfrm>
            <a:off x="493775" y="1122539"/>
            <a:ext cx="5271299" cy="2967038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606060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Collection of Natural Products</a:t>
            </a:r>
          </a:p>
          <a:p>
            <a:pPr marL="285750" marR="0" lvl="0" indent="-285750" algn="l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33669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Screening &amp; identification of active compounds</a:t>
            </a:r>
          </a:p>
          <a:p>
            <a:pPr marL="457200" marR="0" lvl="1" indent="0" algn="l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33669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&gt;170,000 crude extracts </a:t>
            </a:r>
          </a:p>
          <a:p>
            <a:pPr marL="457200" marR="0" lvl="1" indent="0" algn="l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33669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(plant, marine organisms, microbes) </a:t>
            </a: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606060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Natural Products Repository: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33669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285750" marR="0" lvl="0" indent="-285750" algn="l" defTabSz="4572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33669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Aqueous &amp; organic extracts</a:t>
            </a:r>
          </a:p>
          <a:p>
            <a:pPr marL="285750" marR="0" lvl="0" indent="-285750" algn="l" defTabSz="4572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33669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Isolated natural products set (expanding)</a:t>
            </a:r>
          </a:p>
          <a:p>
            <a:pPr marL="285750" marR="0" lvl="0" indent="-285750" algn="l" defTabSz="4572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33669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Pre-fractionated library</a:t>
            </a:r>
          </a:p>
          <a:p>
            <a:pPr marL="285750" marR="0" lvl="0" indent="-285750" algn="l" defTabSz="4572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33669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1" i="0" u="none" strike="noStrike" kern="1200" cap="none" spc="0" normalizeH="0" baseline="0" noProof="0" dirty="0">
              <a:ln>
                <a:noFill/>
              </a:ln>
              <a:solidFill>
                <a:srgbClr val="6633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285750" marR="0" lvl="0" indent="-285750" algn="l" defTabSz="4572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6633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285750" marR="0" lvl="0" indent="-285750" algn="l" defTabSz="4572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6633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285750" marR="0" lvl="0" indent="-285750" algn="l" defTabSz="4572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6633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285750" marR="0" lvl="0" indent="-285750" algn="l" defTabSz="4572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6633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285750" marR="0" lvl="0" indent="-285750" algn="l" defTabSz="4572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6633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285750" marR="0" lvl="0" indent="-285750" algn="l" defTabSz="4572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6633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285750" marR="0" lvl="0" indent="-285750" algn="l" defTabSz="4572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6633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285750" marR="0" lvl="0" indent="-285750" algn="l" defTabSz="4572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6633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285750" marR="0" lvl="0" indent="-285750" algn="l" defTabSz="4572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6633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285750" marR="0" lvl="0" indent="-285750" algn="l" defTabSz="4572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6633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285750" marR="0" lvl="0" indent="-285750" algn="l" defTabSz="4572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6633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285750" marR="0" lvl="0" indent="-285750" algn="l" defTabSz="4572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6633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285750" marR="0" lvl="0" indent="-285750" algn="l" defTabSz="4572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6633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285750" marR="0" lvl="0" indent="-285750" algn="l" defTabSz="4572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6633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285750" marR="0" lvl="0" indent="-285750" algn="l" defTabSz="4572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6633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285750" marR="0" lvl="0" indent="-285750" algn="l" defTabSz="4572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6633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285750" marR="0" lvl="0" indent="-285750" algn="l" defTabSz="4572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6633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285750" marR="0" lvl="0" indent="-285750" algn="l" defTabSz="4572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6633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285750" marR="0" lvl="0" indent="-285750" algn="l" defTabSz="4572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6633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285750" marR="0" lvl="0" indent="-285750" algn="l" defTabSz="4572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6633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285750" marR="0" lvl="0" indent="-285750" algn="l" defTabSz="4572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6633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285750" marR="0" lvl="0" indent="-285750" algn="l" defTabSz="4572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6633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285750" marR="0" lvl="0" indent="-285750" algn="l" defTabSz="4572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6633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285750" marR="0" lvl="0" indent="-285750" algn="l" defTabSz="4572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6633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285750" marR="0" lvl="0" indent="-285750" algn="l" defTabSz="4572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6633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86A77BC-092F-4D33-8C4E-126690094A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37653" y="2061410"/>
            <a:ext cx="2274849" cy="1516565"/>
          </a:xfrm>
          <a:prstGeom prst="rect">
            <a:avLst/>
          </a:prstGeom>
        </p:spPr>
      </p:pic>
      <p:pic>
        <p:nvPicPr>
          <p:cNvPr id="6" name="Picture 2" descr="Related image">
            <a:extLst>
              <a:ext uri="{FF2B5EF4-FFF2-40B4-BE49-F238E27FC236}">
                <a16:creationId xmlns:a16="http://schemas.microsoft.com/office/drawing/2014/main" id="{648B22F8-B310-46C9-8A4E-7D8907195E1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79"/>
          <a:stretch/>
        </p:blipFill>
        <p:spPr bwMode="auto">
          <a:xfrm>
            <a:off x="6940761" y="617326"/>
            <a:ext cx="1523970" cy="1235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A360043-488A-4554-BBB0-82DB2BDDA808}"/>
              </a:ext>
            </a:extLst>
          </p:cNvPr>
          <p:cNvSpPr txBox="1"/>
          <p:nvPr/>
        </p:nvSpPr>
        <p:spPr>
          <a:xfrm>
            <a:off x="6881192" y="4731395"/>
            <a:ext cx="18818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https://dtp.cancer.gov/</a:t>
            </a:r>
          </a:p>
        </p:txBody>
      </p:sp>
    </p:spTree>
    <p:extLst>
      <p:ext uri="{BB962C8B-B14F-4D97-AF65-F5344CB8AC3E}">
        <p14:creationId xmlns:p14="http://schemas.microsoft.com/office/powerpoint/2010/main" val="2968277848"/>
      </p:ext>
    </p:extLst>
  </p:cSld>
  <p:clrMapOvr>
    <a:masterClrMapping/>
  </p:clrMapOvr>
  <p:transition spd="slow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04C7D0C1-C6D0-4644-AB10-E58AA192A7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solidFill>
                  <a:srgbClr val="003366"/>
                </a:solidFill>
              </a:rPr>
              <a:t>Biological Testing Branch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CDD283F-DD65-4490-AA26-AA1289EBD04C}"/>
              </a:ext>
            </a:extLst>
          </p:cNvPr>
          <p:cNvSpPr/>
          <p:nvPr/>
        </p:nvSpPr>
        <p:spPr>
          <a:xfrm>
            <a:off x="301082" y="1138347"/>
            <a:ext cx="5220097" cy="3324312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606060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Model development and 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606060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in vivo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606060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testing</a:t>
            </a:r>
          </a:p>
          <a:p>
            <a:pPr marL="285750" marR="0" lvl="0" indent="-285750" algn="l" defTabSz="4572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33669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Therapeutic efficacy, dose schedule, MTD, combination drug studies</a:t>
            </a: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606060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Biological Testing Repositories:</a:t>
            </a:r>
          </a:p>
          <a:p>
            <a:pPr marL="285750" marR="0" lvl="0" indent="-285750" algn="l" defTabSz="4572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33669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Human &amp; murine tumor cell lines (NCI-60 etc.)</a:t>
            </a:r>
          </a:p>
          <a:p>
            <a:pPr marL="285750" marR="0" lvl="0" indent="-285750" algn="l" defTabSz="4572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33669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Human &amp; murine tumor tissues</a:t>
            </a:r>
          </a:p>
          <a:p>
            <a:pPr marL="285750" marR="0" lvl="0" indent="-285750" algn="l" defTabSz="4572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33669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Special tumor collections (sarcoma, SCLC)</a:t>
            </a:r>
          </a:p>
          <a:p>
            <a:pPr marL="285750" marR="0" lvl="0" indent="-285750" algn="l" defTabSz="4572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33669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PDM repository</a:t>
            </a:r>
          </a:p>
          <a:p>
            <a:pPr marL="742950" marR="0" lvl="1" indent="-285750" algn="l" defTabSz="4572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33669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4980799-B38E-4E13-BBFA-64A7CEAE234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63" t="9630" r="8965" b="9845"/>
          <a:stretch/>
        </p:blipFill>
        <p:spPr bwMode="auto">
          <a:xfrm>
            <a:off x="7163800" y="2012130"/>
            <a:ext cx="1502570" cy="8736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 descr="Image result for nude mouse">
            <a:extLst>
              <a:ext uri="{FF2B5EF4-FFF2-40B4-BE49-F238E27FC236}">
                <a16:creationId xmlns:a16="http://schemas.microsoft.com/office/drawing/2014/main" id="{A08A25CD-2E3D-4DFE-A954-570BFA4CD12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80" r="8435"/>
          <a:stretch/>
        </p:blipFill>
        <p:spPr bwMode="auto">
          <a:xfrm>
            <a:off x="5834940" y="970026"/>
            <a:ext cx="1654530" cy="1065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0" descr="Image result for kaplan meier survival curve">
            <a:extLst>
              <a:ext uri="{FF2B5EF4-FFF2-40B4-BE49-F238E27FC236}">
                <a16:creationId xmlns:a16="http://schemas.microsoft.com/office/drawing/2014/main" id="{23F03F75-5246-4762-B43F-D963B12315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4940" y="2800503"/>
            <a:ext cx="2517669" cy="1747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224CB57-77AC-466D-BA43-AAB7A966497A}"/>
              </a:ext>
            </a:extLst>
          </p:cNvPr>
          <p:cNvSpPr txBox="1"/>
          <p:nvPr/>
        </p:nvSpPr>
        <p:spPr>
          <a:xfrm>
            <a:off x="6881192" y="4731395"/>
            <a:ext cx="18818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https://dtp.cancer.gov/</a:t>
            </a:r>
          </a:p>
        </p:txBody>
      </p:sp>
    </p:spTree>
    <p:extLst>
      <p:ext uri="{BB962C8B-B14F-4D97-AF65-F5344CB8AC3E}">
        <p14:creationId xmlns:p14="http://schemas.microsoft.com/office/powerpoint/2010/main" val="310407452"/>
      </p:ext>
    </p:extLst>
  </p:cSld>
  <p:clrMapOvr>
    <a:masterClrMapping/>
  </p:clrMapOvr>
  <p:transition spd="slow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D71B377-0F1C-4309-84B8-330D82C8E26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756" t="15176" r="17782" b="60975"/>
          <a:stretch/>
        </p:blipFill>
        <p:spPr>
          <a:xfrm>
            <a:off x="94477" y="312232"/>
            <a:ext cx="8944032" cy="159462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5F4608D-67CB-4001-8BD5-78454C07BD1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877" t="7805" r="12074" b="18266"/>
          <a:stretch/>
        </p:blipFill>
        <p:spPr>
          <a:xfrm>
            <a:off x="450619" y="2174490"/>
            <a:ext cx="4791651" cy="2553052"/>
          </a:xfrm>
          <a:prstGeom prst="rect">
            <a:avLst/>
          </a:prstGeom>
          <a:ln w="15875">
            <a:solidFill>
              <a:schemeClr val="bg1">
                <a:lumMod val="50000"/>
              </a:schemeClr>
            </a:solidFill>
          </a:ln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5EC2C99D-BE51-4FB4-B321-E84792CADA0F}"/>
              </a:ext>
            </a:extLst>
          </p:cNvPr>
          <p:cNvSpPr/>
          <p:nvPr/>
        </p:nvSpPr>
        <p:spPr>
          <a:xfrm>
            <a:off x="5386673" y="3667070"/>
            <a:ext cx="365183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/>
                <a:ea typeface="ＭＳ Ｐゴシック" charset="0"/>
                <a:hlinkClick r:id="rId4"/>
              </a:rPr>
              <a:t>https://pdmr.cancer.gov/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33CC"/>
              </a:solidFill>
              <a:effectLst/>
              <a:uLnTx/>
              <a:uFillTx/>
              <a:latin typeface="Arial"/>
              <a:ea typeface="ＭＳ Ｐゴシック" charset="0"/>
            </a:endParaRP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33CC"/>
              </a:solidFill>
              <a:effectLst/>
              <a:uLnTx/>
              <a:uFillTx/>
              <a:latin typeface="Arial"/>
              <a:ea typeface="ＭＳ Ｐゴシック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ABB0A53-D021-4568-9371-E3285F24F124}"/>
              </a:ext>
            </a:extLst>
          </p:cNvPr>
          <p:cNvSpPr txBox="1"/>
          <p:nvPr/>
        </p:nvSpPr>
        <p:spPr>
          <a:xfrm>
            <a:off x="6014281" y="2540793"/>
            <a:ext cx="29996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ＭＳ Ｐゴシック" charset="0"/>
              </a:rPr>
              <a:t>Today at 3:20 PM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6AFD945-6747-4ADB-852A-E0D02556C9F6}"/>
              </a:ext>
            </a:extLst>
          </p:cNvPr>
          <p:cNvSpPr txBox="1"/>
          <p:nvPr/>
        </p:nvSpPr>
        <p:spPr>
          <a:xfrm>
            <a:off x="6881192" y="4731395"/>
            <a:ext cx="18818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https://dtp.cancer.gov/</a:t>
            </a:r>
          </a:p>
        </p:txBody>
      </p:sp>
    </p:spTree>
    <p:extLst>
      <p:ext uri="{BB962C8B-B14F-4D97-AF65-F5344CB8AC3E}">
        <p14:creationId xmlns:p14="http://schemas.microsoft.com/office/powerpoint/2010/main" val="215474729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04C7D0C1-C6D0-4644-AB10-E58AA192A7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3775" y="219298"/>
            <a:ext cx="8165592" cy="317395"/>
          </a:xfrm>
        </p:spPr>
        <p:txBody>
          <a:bodyPr/>
          <a:lstStyle/>
          <a:p>
            <a:pPr algn="ctr"/>
            <a:r>
              <a:rPr lang="en-US" b="1" dirty="0">
                <a:solidFill>
                  <a:srgbClr val="003366"/>
                </a:solidFill>
              </a:rPr>
              <a:t>Molecular Pharmacology Branch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C82F732-EF71-4363-A731-CD419D2A6CC9}"/>
              </a:ext>
            </a:extLst>
          </p:cNvPr>
          <p:cNvSpPr/>
          <p:nvPr/>
        </p:nvSpPr>
        <p:spPr>
          <a:xfrm>
            <a:off x="802087" y="1055616"/>
            <a:ext cx="4912063" cy="1318164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285750" marR="0" lvl="0" indent="-28575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33669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Drug screening in NCI-60, PDM</a:t>
            </a:r>
          </a:p>
          <a:p>
            <a:pPr marL="285750" marR="0" lvl="0" indent="-28575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33669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Assay in 2D, 3D cultures</a:t>
            </a:r>
          </a:p>
          <a:p>
            <a:pPr marL="285750" marR="0" lvl="0" indent="-28575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33669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Molecular target validation</a:t>
            </a:r>
          </a:p>
        </p:txBody>
      </p:sp>
      <p:pic>
        <p:nvPicPr>
          <p:cNvPr id="4" name="Picture 18">
            <a:extLst>
              <a:ext uri="{FF2B5EF4-FFF2-40B4-BE49-F238E27FC236}">
                <a16:creationId xmlns:a16="http://schemas.microsoft.com/office/drawing/2014/main" id="{3B695C36-4385-457B-92A6-6D1E32D78E1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93130" y="3266858"/>
            <a:ext cx="2126324" cy="11530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C3FCAC7-52E1-47AC-B33B-42D433EAA8C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5675" y="1299744"/>
            <a:ext cx="1830799" cy="9187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Box 3">
            <a:extLst>
              <a:ext uri="{FF2B5EF4-FFF2-40B4-BE49-F238E27FC236}">
                <a16:creationId xmlns:a16="http://schemas.microsoft.com/office/drawing/2014/main" id="{C25ED85A-A684-49F2-B75B-E976BC8EB0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31973" y="3251694"/>
            <a:ext cx="2628900" cy="14542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699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70" tIns="34285" rIns="68570" bIns="34285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336699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6 breast    2 prostate</a:t>
            </a: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336699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8 renal      7 ovary</a:t>
            </a: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336699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7 colon     6 brain</a:t>
            </a: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336699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9 lung       9 melanoma </a:t>
            </a: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336699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6 hematopoietic</a:t>
            </a:r>
          </a:p>
        </p:txBody>
      </p:sp>
      <p:sp>
        <p:nvSpPr>
          <p:cNvPr id="8" name="Text Box 4">
            <a:extLst>
              <a:ext uri="{FF2B5EF4-FFF2-40B4-BE49-F238E27FC236}">
                <a16:creationId xmlns:a16="http://schemas.microsoft.com/office/drawing/2014/main" id="{CC3F6BA4-9C35-4B44-BBD1-34DDC27625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78696" y="2892703"/>
            <a:ext cx="3135454" cy="346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699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70" tIns="34285" rIns="68570" bIns="34285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NCI-60 Human Tumor Cell Lines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B4F2C354-FCED-4ADD-B065-ABA36B11CE16}"/>
              </a:ext>
            </a:extLst>
          </p:cNvPr>
          <p:cNvGrpSpPr/>
          <p:nvPr/>
        </p:nvGrpSpPr>
        <p:grpSpPr>
          <a:xfrm>
            <a:off x="5979694" y="2728820"/>
            <a:ext cx="2679673" cy="1954980"/>
            <a:chOff x="4531861" y="1219200"/>
            <a:chExt cx="4078739" cy="3254375"/>
          </a:xfrm>
        </p:grpSpPr>
        <p:sp>
          <p:nvSpPr>
            <p:cNvPr id="11" name="Text Box 14">
              <a:extLst>
                <a:ext uri="{FF2B5EF4-FFF2-40B4-BE49-F238E27FC236}">
                  <a16:creationId xmlns:a16="http://schemas.microsoft.com/office/drawing/2014/main" id="{B36A813B-8C1F-4ADC-83D5-AF8B63F4C3EE}"/>
                </a:ext>
              </a:extLst>
            </p:cNvPr>
            <p:cNvSpPr txBox="1">
              <a:spLocks noChangeArrowheads="1"/>
            </p:cNvSpPr>
            <p:nvPr/>
          </p:nvSpPr>
          <p:spPr bwMode="invGray">
            <a:xfrm rot="16200000">
              <a:off x="3564913" y="2643956"/>
              <a:ext cx="2285231" cy="3513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68570" tIns="34285" rIns="68570" bIns="34285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0"/>
                </a:rPr>
                <a:t>Percentage Growth</a:t>
              </a:r>
            </a:p>
          </p:txBody>
        </p:sp>
        <p:pic>
          <p:nvPicPr>
            <p:cNvPr id="12" name="Picture 67">
              <a:extLst>
                <a:ext uri="{FF2B5EF4-FFF2-40B4-BE49-F238E27FC236}">
                  <a16:creationId xmlns:a16="http://schemas.microsoft.com/office/drawing/2014/main" id="{E01A32E1-6BE5-4058-9D53-4E5A48B930E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01868" y="1219200"/>
              <a:ext cx="3708732" cy="32543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" name="Text Box 26">
              <a:extLst>
                <a:ext uri="{FF2B5EF4-FFF2-40B4-BE49-F238E27FC236}">
                  <a16:creationId xmlns:a16="http://schemas.microsoft.com/office/drawing/2014/main" id="{7B71738D-3FE8-45E7-A813-C2E08ACD88D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410200" y="2057401"/>
              <a:ext cx="652408" cy="422667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  <a:extLst/>
          </p:spPr>
          <p:txBody>
            <a:bodyPr wrap="none" lIns="68570" tIns="34285" rIns="68570" bIns="34285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ook Antiqua" charset="0"/>
                  <a:ea typeface="ＭＳ Ｐゴシック" charset="0"/>
                </a:rPr>
                <a:t>GI</a:t>
              </a:r>
              <a:r>
                <a:rPr kumimoji="0" lang="en-US" sz="1200" b="1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ook Antiqua" charset="0"/>
                  <a:ea typeface="ＭＳ Ｐゴシック" charset="0"/>
                </a:rPr>
                <a:t>50</a:t>
              </a:r>
              <a:endPara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 Antiqua" charset="0"/>
                <a:ea typeface="ＭＳ Ｐゴシック" charset="0"/>
              </a:endParaRPr>
            </a:p>
          </p:txBody>
        </p:sp>
        <p:sp>
          <p:nvSpPr>
            <p:cNvPr id="14" name="Text Box 27">
              <a:extLst>
                <a:ext uri="{FF2B5EF4-FFF2-40B4-BE49-F238E27FC236}">
                  <a16:creationId xmlns:a16="http://schemas.microsoft.com/office/drawing/2014/main" id="{33452053-8B14-44C8-B86E-E4788448559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410200" y="2743199"/>
              <a:ext cx="652408" cy="422667"/>
            </a:xfrm>
            <a:prstGeom prst="rect">
              <a:avLst/>
            </a:prstGeom>
            <a:solidFill>
              <a:srgbClr val="FFC000"/>
            </a:solidFill>
            <a:ln w="12699">
              <a:noFill/>
              <a:miter lim="800000"/>
              <a:headEnd/>
              <a:tailEnd/>
            </a:ln>
            <a:extLst/>
          </p:spPr>
          <p:txBody>
            <a:bodyPr wrap="none" lIns="68570" tIns="34285" rIns="68570" bIns="34285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ook Antiqua" charset="0"/>
                  <a:ea typeface="ＭＳ Ｐゴシック" charset="0"/>
                </a:rPr>
                <a:t>TGI</a:t>
              </a:r>
            </a:p>
          </p:txBody>
        </p:sp>
        <p:sp>
          <p:nvSpPr>
            <p:cNvPr id="15" name="Text Box 28">
              <a:extLst>
                <a:ext uri="{FF2B5EF4-FFF2-40B4-BE49-F238E27FC236}">
                  <a16:creationId xmlns:a16="http://schemas.microsoft.com/office/drawing/2014/main" id="{A7C87E99-257F-43E2-8A7C-948A1B67F0B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410200" y="3429000"/>
              <a:ext cx="679248" cy="422667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  <a:extLst/>
          </p:spPr>
          <p:txBody>
            <a:bodyPr wrap="none" lIns="68570" tIns="34285" rIns="68570" bIns="34285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ook Antiqua" charset="0"/>
                  <a:ea typeface="ＭＳ Ｐゴシック" charset="0"/>
                </a:rPr>
                <a:t>LC</a:t>
              </a:r>
              <a:r>
                <a:rPr kumimoji="0" lang="en-US" sz="1200" b="1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ook Antiqua" charset="0"/>
                  <a:ea typeface="ＭＳ Ｐゴシック" charset="0"/>
                </a:rPr>
                <a:t>50</a:t>
              </a:r>
              <a:endPara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 Antiqua" charset="0"/>
                <a:ea typeface="ＭＳ Ｐゴシック" charset="0"/>
              </a:endParaRP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221428F5-33F8-4476-B459-B0A7E5E2FFB6}"/>
              </a:ext>
            </a:extLst>
          </p:cNvPr>
          <p:cNvSpPr txBox="1"/>
          <p:nvPr/>
        </p:nvSpPr>
        <p:spPr>
          <a:xfrm>
            <a:off x="6881192" y="4819011"/>
            <a:ext cx="18818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https://dtp.cancer.gov/</a:t>
            </a:r>
          </a:p>
        </p:txBody>
      </p:sp>
    </p:spTree>
    <p:extLst>
      <p:ext uri="{BB962C8B-B14F-4D97-AF65-F5344CB8AC3E}">
        <p14:creationId xmlns:p14="http://schemas.microsoft.com/office/powerpoint/2010/main" val="2680782367"/>
      </p:ext>
    </p:extLst>
  </p:cSld>
  <p:clrMapOvr>
    <a:masterClrMapping/>
  </p:clrMapOvr>
  <p:transition spd="slow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04C7D0C1-C6D0-4644-AB10-E58AA192A7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solidFill>
                  <a:srgbClr val="003366"/>
                </a:solidFill>
              </a:rPr>
              <a:t>Pharmaceutical Resources Branch </a:t>
            </a:r>
          </a:p>
        </p:txBody>
      </p:sp>
      <p:pic>
        <p:nvPicPr>
          <p:cNvPr id="4" name="Picture 14">
            <a:extLst>
              <a:ext uri="{FF2B5EF4-FFF2-40B4-BE49-F238E27FC236}">
                <a16:creationId xmlns:a16="http://schemas.microsoft.com/office/drawing/2014/main" id="{0F30D6DE-5B2B-435E-8332-887148AA2A2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91" r="22204"/>
          <a:stretch/>
        </p:blipFill>
        <p:spPr bwMode="auto">
          <a:xfrm>
            <a:off x="1205468" y="3186732"/>
            <a:ext cx="1388796" cy="8770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B8ECF2CC-AB5E-4E6A-9922-AFF65F203106}"/>
              </a:ext>
            </a:extLst>
          </p:cNvPr>
          <p:cNvSpPr/>
          <p:nvPr/>
        </p:nvSpPr>
        <p:spPr>
          <a:xfrm>
            <a:off x="459002" y="768411"/>
            <a:ext cx="8200366" cy="21390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Pct val="120000"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606060">
                    <a:lumMod val="50000"/>
                  </a:srgbClr>
                </a:solidFill>
                <a:effectLst/>
                <a:uLnTx/>
                <a:uFillTx/>
                <a:latin typeface="Arial"/>
                <a:ea typeface="ＭＳ Ｐゴシック" charset="0"/>
              </a:rPr>
              <a:t>API to FDP development &amp; manufacturing:   </a:t>
            </a:r>
          </a:p>
          <a:p>
            <a:pPr marL="285750" marR="0" lvl="0" indent="-285750" algn="l" defTabSz="4572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Pct val="12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336699"/>
                </a:solidFill>
                <a:effectLst/>
                <a:uLnTx/>
                <a:uFillTx/>
                <a:latin typeface="Arial"/>
                <a:ea typeface="ＭＳ Ｐゴシック" charset="0"/>
              </a:rPr>
              <a:t>GMP production: scale-up, purification final drug product</a:t>
            </a:r>
          </a:p>
          <a:p>
            <a:pPr marL="285750" marR="0" lvl="0" indent="-285750" algn="l" defTabSz="4572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Pct val="12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336699"/>
                </a:solidFill>
                <a:effectLst/>
                <a:uLnTx/>
                <a:uFillTx/>
                <a:latin typeface="Arial"/>
                <a:ea typeface="ＭＳ Ｐゴシック" charset="0"/>
              </a:rPr>
              <a:t> Dose formulation studies, dosage forms</a:t>
            </a:r>
          </a:p>
          <a:p>
            <a:pPr marL="285750" marR="0" lvl="0" indent="-285750" algn="l" defTabSz="4572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Pct val="12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336699"/>
                </a:solidFill>
                <a:effectLst/>
                <a:uLnTx/>
                <a:uFillTx/>
                <a:latin typeface="Arial"/>
                <a:ea typeface="ＭＳ Ｐゴシック" charset="0"/>
              </a:rPr>
              <a:t> Storage/shelf life stability</a:t>
            </a:r>
          </a:p>
          <a:p>
            <a:pPr marL="285750" marR="0" lvl="0" indent="-285750" algn="l" defTabSz="4572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Pct val="12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336699"/>
                </a:solidFill>
                <a:effectLst/>
                <a:uLnTx/>
                <a:uFillTx/>
                <a:latin typeface="Arial"/>
                <a:ea typeface="ＭＳ Ｐゴシック" charset="0"/>
              </a:rPr>
              <a:t>Compatibility with delivery devices</a:t>
            </a:r>
          </a:p>
          <a:p>
            <a:pPr marL="285750" marR="0" lvl="0" indent="-285750" algn="l" defTabSz="4572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Pct val="12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336699"/>
                </a:solidFill>
                <a:effectLst/>
                <a:uLnTx/>
                <a:uFillTx/>
                <a:latin typeface="Arial"/>
                <a:ea typeface="ＭＳ Ｐゴシック" charset="0"/>
              </a:rPr>
              <a:t>Analytical chemistry: release specifications for identity, purity, potency</a:t>
            </a:r>
          </a:p>
        </p:txBody>
      </p:sp>
      <p:pic>
        <p:nvPicPr>
          <p:cNvPr id="7" name="Picture 6" descr="C:\Eudora\Attach\BVL03.jpg">
            <a:extLst>
              <a:ext uri="{FF2B5EF4-FFF2-40B4-BE49-F238E27FC236}">
                <a16:creationId xmlns:a16="http://schemas.microsoft.com/office/drawing/2014/main" id="{2E030A48-5713-4C0F-B26D-D7C7CB7F37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2" r="4082"/>
          <a:stretch>
            <a:fillRect/>
          </a:stretch>
        </p:blipFill>
        <p:spPr bwMode="auto">
          <a:xfrm>
            <a:off x="5899739" y="3186297"/>
            <a:ext cx="2207941" cy="16944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 descr="C:\My Documents\chromosome page\drugs.gif">
            <a:extLst>
              <a:ext uri="{FF2B5EF4-FFF2-40B4-BE49-F238E27FC236}">
                <a16:creationId xmlns:a16="http://schemas.microsoft.com/office/drawing/2014/main" id="{DD9F0377-2DB8-4660-B5A2-62C8F5FC3A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739"/>
          <a:stretch>
            <a:fillRect/>
          </a:stretch>
        </p:blipFill>
        <p:spPr bwMode="auto">
          <a:xfrm>
            <a:off x="3212945" y="3034771"/>
            <a:ext cx="2000250" cy="1775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57390602"/>
      </p:ext>
    </p:extLst>
  </p:cSld>
  <p:clrMapOvr>
    <a:masterClrMapping/>
  </p:clrMapOvr>
  <p:transition spd="slow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04C7D0C1-C6D0-4644-AB10-E58AA192A7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solidFill>
                  <a:srgbClr val="003366"/>
                </a:solidFill>
              </a:rPr>
              <a:t>Toxicology and Pharmacology Branch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AFDD0AB-A5E6-4ED3-8C4D-F27AA6F811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41670" y="3357317"/>
            <a:ext cx="1928451" cy="122917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C7A5436-25BA-497E-813E-59467F8B53F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690" t="7325" r="9273" b="18075"/>
          <a:stretch/>
        </p:blipFill>
        <p:spPr>
          <a:xfrm>
            <a:off x="6160447" y="3452256"/>
            <a:ext cx="1417410" cy="932609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71F28C1C-1C47-4DBA-975D-7EEEA2BFAB76}"/>
              </a:ext>
            </a:extLst>
          </p:cNvPr>
          <p:cNvSpPr/>
          <p:nvPr/>
        </p:nvSpPr>
        <p:spPr>
          <a:xfrm>
            <a:off x="602167" y="1003329"/>
            <a:ext cx="6266985" cy="21051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80000"/>
              </a:lnSpc>
              <a:spcBef>
                <a:spcPts val="600"/>
              </a:spcBef>
              <a:spcAft>
                <a:spcPct val="0"/>
              </a:spcAft>
              <a:buClr>
                <a:srgbClr val="336699"/>
              </a:buClr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606060">
                    <a:lumMod val="50000"/>
                  </a:srgbClr>
                </a:solidFill>
                <a:effectLst/>
                <a:uLnTx/>
                <a:uFillTx/>
                <a:latin typeface="Arial"/>
                <a:ea typeface="ＭＳ Ｐゴシック" charset="0"/>
                <a:cs typeface="Calibri"/>
              </a:rPr>
              <a:t>GLP and non-GLP studies:</a:t>
            </a:r>
          </a:p>
          <a:p>
            <a:pPr marL="285750" marR="0" lvl="0" indent="-285750" algn="l" defTabSz="457200" rtl="0" eaLnBrk="1" fontAlgn="base" latinLnBrk="0" hangingPunct="1">
              <a:lnSpc>
                <a:spcPct val="80000"/>
              </a:lnSpc>
              <a:spcBef>
                <a:spcPts val="600"/>
              </a:spcBef>
              <a:spcAft>
                <a:spcPct val="0"/>
              </a:spcAft>
              <a:buClr>
                <a:srgbClr val="336699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336699"/>
                </a:solidFill>
                <a:effectLst/>
                <a:uLnTx/>
                <a:uFillTx/>
                <a:latin typeface="Arial"/>
                <a:ea typeface="ＭＳ Ｐゴシック" charset="0"/>
                <a:cs typeface="Calibri"/>
              </a:rPr>
              <a:t>Pharmacokinetic and toxicological profile, ADME</a:t>
            </a:r>
          </a:p>
          <a:p>
            <a:pPr marL="285750" marR="0" lvl="0" indent="-285750" algn="l" defTabSz="457200" rtl="0" eaLnBrk="1" fontAlgn="base" latinLnBrk="0" hangingPunct="1">
              <a:lnSpc>
                <a:spcPct val="80000"/>
              </a:lnSpc>
              <a:spcBef>
                <a:spcPts val="600"/>
              </a:spcBef>
              <a:spcAft>
                <a:spcPct val="0"/>
              </a:spcAft>
              <a:buClr>
                <a:srgbClr val="336699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336699"/>
                </a:solidFill>
                <a:effectLst/>
                <a:uLnTx/>
                <a:uFillTx/>
                <a:latin typeface="Arial"/>
                <a:ea typeface="ＭＳ Ｐゴシック" charset="0"/>
                <a:cs typeface="Calibri"/>
              </a:rPr>
              <a:t>Development of special target organ toxicity assay</a:t>
            </a:r>
          </a:p>
          <a:p>
            <a:pPr marL="285750" marR="0" lvl="0" indent="-285750" algn="l" defTabSz="457200" rtl="0" eaLnBrk="1" fontAlgn="base" latinLnBrk="0" hangingPunct="1">
              <a:lnSpc>
                <a:spcPct val="80000"/>
              </a:lnSpc>
              <a:spcBef>
                <a:spcPts val="600"/>
              </a:spcBef>
              <a:spcAft>
                <a:spcPct val="0"/>
              </a:spcAft>
              <a:buClr>
                <a:srgbClr val="336699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336699"/>
                </a:solidFill>
                <a:effectLst/>
                <a:uLnTx/>
                <a:uFillTx/>
                <a:latin typeface="Arial"/>
                <a:ea typeface="ＭＳ Ｐゴシック" charset="0"/>
                <a:cs typeface="Calibri"/>
              </a:rPr>
              <a:t>Preclinical MTD, DLTs and clinical starting dose</a:t>
            </a:r>
          </a:p>
          <a:p>
            <a:pPr marL="285750" marR="0" lvl="0" indent="-285750" algn="l" defTabSz="457200" rtl="0" eaLnBrk="1" fontAlgn="base" latinLnBrk="0" hangingPunct="1">
              <a:lnSpc>
                <a:spcPct val="80000"/>
              </a:lnSpc>
              <a:spcBef>
                <a:spcPts val="600"/>
              </a:spcBef>
              <a:spcAft>
                <a:spcPct val="0"/>
              </a:spcAft>
              <a:buClr>
                <a:srgbClr val="336699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336699"/>
                </a:solidFill>
                <a:effectLst/>
                <a:uLnTx/>
                <a:uFillTx/>
                <a:latin typeface="Arial"/>
                <a:ea typeface="ＭＳ Ｐゴシック" charset="0"/>
                <a:cs typeface="Calibri"/>
              </a:rPr>
              <a:t>in vitro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336699"/>
                </a:solidFill>
                <a:effectLst/>
                <a:uLnTx/>
                <a:uFillTx/>
                <a:latin typeface="Arial"/>
                <a:ea typeface="ＭＳ Ｐゴシック" charset="0"/>
                <a:cs typeface="Calibri"/>
              </a:rPr>
              <a:t>studies</a:t>
            </a:r>
          </a:p>
          <a:p>
            <a:pPr marL="285750" marR="0" lvl="0" indent="-285750" algn="l" defTabSz="457200" rtl="0" eaLnBrk="1" fontAlgn="base" latinLnBrk="0" hangingPunct="1">
              <a:lnSpc>
                <a:spcPct val="80000"/>
              </a:lnSpc>
              <a:spcBef>
                <a:spcPts val="600"/>
              </a:spcBef>
              <a:spcAft>
                <a:spcPct val="0"/>
              </a:spcAft>
              <a:buClr>
                <a:srgbClr val="336699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336699"/>
                </a:solidFill>
                <a:effectLst/>
                <a:uLnTx/>
                <a:uFillTx/>
                <a:latin typeface="Arial"/>
                <a:ea typeface="ＭＳ Ｐゴシック" charset="0"/>
                <a:cs typeface="Calibri"/>
              </a:rPr>
              <a:t>IND-directed safety studies including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336699"/>
                </a:solidFill>
                <a:effectLst/>
                <a:uLnTx/>
                <a:uFillTx/>
                <a:latin typeface="Arial"/>
                <a:ea typeface="ＭＳ Ｐゴシック" charset="0"/>
                <a:cs typeface="Calibri"/>
              </a:rPr>
              <a:t>toxicokinetics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336699"/>
              </a:solidFill>
              <a:effectLst/>
              <a:uLnTx/>
              <a:uFillTx/>
              <a:latin typeface="Arial"/>
              <a:ea typeface="ＭＳ Ｐゴシック" charset="0"/>
              <a:cs typeface="Calibri"/>
            </a:endParaRPr>
          </a:p>
          <a:p>
            <a:pPr marL="285750" marR="0" lvl="0" indent="-285750" algn="l" defTabSz="457200" rtl="0" eaLnBrk="1" fontAlgn="base" latinLnBrk="0" hangingPunct="1">
              <a:lnSpc>
                <a:spcPct val="80000"/>
              </a:lnSpc>
              <a:spcBef>
                <a:spcPts val="600"/>
              </a:spcBef>
              <a:spcAft>
                <a:spcPct val="0"/>
              </a:spcAft>
              <a:buClr>
                <a:srgbClr val="336699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336699"/>
                </a:solidFill>
                <a:effectLst/>
                <a:uLnTx/>
                <a:uFillTx/>
                <a:latin typeface="Arial"/>
                <a:ea typeface="ＭＳ Ｐゴシック" charset="0"/>
                <a:cs typeface="Calibri"/>
              </a:rPr>
              <a:t>Documentation for IND filing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5509572-3A8F-49E5-83E4-507B1707FCC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333" r="5586"/>
          <a:stretch/>
        </p:blipFill>
        <p:spPr>
          <a:xfrm>
            <a:off x="890784" y="3492484"/>
            <a:ext cx="1205644" cy="85215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73A09FE-ACE8-401D-AE01-515F9F1F3439}"/>
              </a:ext>
            </a:extLst>
          </p:cNvPr>
          <p:cNvSpPr txBox="1"/>
          <p:nvPr/>
        </p:nvSpPr>
        <p:spPr>
          <a:xfrm>
            <a:off x="6881192" y="4731395"/>
            <a:ext cx="18818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https://dtp.cancer.gov/</a:t>
            </a:r>
          </a:p>
        </p:txBody>
      </p:sp>
    </p:spTree>
    <p:extLst>
      <p:ext uri="{BB962C8B-B14F-4D97-AF65-F5344CB8AC3E}">
        <p14:creationId xmlns:p14="http://schemas.microsoft.com/office/powerpoint/2010/main" val="1546641516"/>
      </p:ext>
    </p:extLst>
  </p:cSld>
  <p:clrMapOvr>
    <a:masterClrMapping/>
  </p:clrMapOvr>
  <p:transition spd="slow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83757" y="576674"/>
            <a:ext cx="8960243" cy="4462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 charset="0"/>
              </a:rPr>
              <a:t>Structure-based medicinal chemistry</a:t>
            </a: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 charset="0"/>
              </a:rPr>
              <a:t>Bulk data for download, browsing &amp; searching:</a:t>
            </a:r>
          </a:p>
          <a:p>
            <a:pPr marL="685800" marR="0" lvl="1" indent="-342900" algn="l" defTabSz="4572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A71A5">
                    <a:lumMod val="75000"/>
                  </a:srgbClr>
                </a:solidFill>
                <a:effectLst/>
                <a:uLnTx/>
                <a:uFillTx/>
                <a:latin typeface="Arial"/>
                <a:ea typeface="ＭＳ Ｐゴシック" charset="0"/>
              </a:rPr>
              <a:t>NCI-60 screening, </a:t>
            </a: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srgbClr val="2A71A5">
                    <a:lumMod val="75000"/>
                  </a:srgbClr>
                </a:solidFill>
                <a:effectLst/>
                <a:uLnTx/>
                <a:uFillTx/>
                <a:latin typeface="Arial"/>
                <a:ea typeface="ＭＳ Ｐゴシック" charset="0"/>
              </a:rPr>
              <a:t>in vivo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A71A5">
                    <a:lumMod val="75000"/>
                  </a:srgbClr>
                </a:solidFill>
                <a:effectLst/>
                <a:uLnTx/>
                <a:uFillTx/>
                <a:latin typeface="Arial"/>
                <a:ea typeface="ＭＳ Ｐゴシック" charset="0"/>
              </a:rPr>
              <a:t> anti-cancer, </a:t>
            </a: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srgbClr val="2A71A5">
                    <a:lumMod val="75000"/>
                  </a:srgbClr>
                </a:solidFill>
                <a:effectLst/>
                <a:uLnTx/>
                <a:uFillTx/>
                <a:latin typeface="Arial"/>
                <a:ea typeface="ＭＳ Ｐゴシック" charset="0"/>
              </a:rPr>
              <a:t>in vitro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A71A5">
                    <a:lumMod val="75000"/>
                  </a:srgbClr>
                </a:solidFill>
                <a:effectLst/>
                <a:uLnTx/>
                <a:uFillTx/>
                <a:latin typeface="Arial"/>
                <a:ea typeface="ＭＳ Ｐゴシック" charset="0"/>
              </a:rPr>
              <a:t>and </a:t>
            </a: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srgbClr val="2A71A5">
                    <a:lumMod val="75000"/>
                  </a:srgbClr>
                </a:solidFill>
                <a:effectLst/>
                <a:uLnTx/>
                <a:uFillTx/>
                <a:latin typeface="Arial"/>
                <a:ea typeface="ＭＳ Ｐゴシック" charset="0"/>
              </a:rPr>
              <a:t>in vivo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A71A5">
                    <a:lumMod val="75000"/>
                  </a:srgbClr>
                </a:solidFill>
                <a:effectLst/>
                <a:uLnTx/>
                <a:uFillTx/>
                <a:latin typeface="Arial"/>
                <a:ea typeface="ＭＳ Ｐゴシック" charset="0"/>
              </a:rPr>
              <a:t>gene expression data (microarray)</a:t>
            </a:r>
          </a:p>
          <a:p>
            <a:pPr marL="685800" marR="0" lvl="1" indent="-342900" algn="l" defTabSz="4572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A71A5">
                    <a:lumMod val="75000"/>
                  </a:srgbClr>
                </a:solidFill>
                <a:effectLst/>
                <a:uLnTx/>
                <a:uFillTx/>
                <a:latin typeface="Arial"/>
                <a:ea typeface="ＭＳ Ｐゴシック" charset="0"/>
              </a:rPr>
              <a:t>Chemical structure data</a:t>
            </a:r>
          </a:p>
          <a:p>
            <a:pPr marL="685800" marR="0" lvl="1" indent="-342900" algn="l" defTabSz="4572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A71A5">
                    <a:lumMod val="75000"/>
                  </a:srgbClr>
                </a:solidFill>
                <a:effectLst/>
                <a:uLnTx/>
                <a:uFillTx/>
                <a:latin typeface="Arial"/>
                <a:ea typeface="ＭＳ Ｐゴシック" charset="0"/>
              </a:rPr>
              <a:t>Molecular target characterization data</a:t>
            </a:r>
          </a:p>
          <a:p>
            <a:pPr marL="685800" marR="0" lvl="1" indent="-342900" algn="l" defTabSz="4572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A71A5">
                    <a:lumMod val="75000"/>
                  </a:srgbClr>
                </a:solidFill>
                <a:effectLst/>
                <a:uLnTx/>
                <a:uFillTx/>
                <a:latin typeface="Arial"/>
                <a:ea typeface="ＭＳ Ｐゴシック" charset="0"/>
              </a:rPr>
              <a:t>Sarcoma project data</a:t>
            </a:r>
          </a:p>
          <a:p>
            <a:pPr marL="342900" marR="0" lvl="1" indent="0" algn="l" defTabSz="4572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2A71A5">
                  <a:lumMod val="75000"/>
                </a:srgbClr>
              </a:solidFill>
              <a:effectLst/>
              <a:uLnTx/>
              <a:uFillTx/>
              <a:latin typeface="Arial"/>
              <a:ea typeface="ＭＳ Ｐゴシック" charset="0"/>
            </a:endParaRP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 charset="0"/>
              </a:rPr>
              <a:t>NCI-ALMANAC</a:t>
            </a:r>
          </a:p>
          <a:p>
            <a:pPr marL="800100" marR="0" lvl="1" indent="-342900" algn="l" defTabSz="4572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A71A5">
                    <a:lumMod val="75000"/>
                  </a:srgbClr>
                </a:solidFill>
                <a:effectLst/>
                <a:uLnTx/>
                <a:uFillTx/>
                <a:latin typeface="Arial"/>
                <a:ea typeface="ＭＳ Ｐゴシック" charset="0"/>
              </a:rPr>
              <a:t>Data showing how well pairs of FDA-approved cancer drugs kill tumor cells from the NCI-60 Human Tumor Cell Lines</a:t>
            </a: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 charset="0"/>
              </a:rPr>
              <a:t>COMPARE - Pattern-recognition algorithm</a:t>
            </a:r>
          </a:p>
          <a:p>
            <a:pPr marL="685800" marR="0" lvl="1" indent="-342900" algn="l" defTabSz="4572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A71A5">
                    <a:lumMod val="75000"/>
                  </a:srgbClr>
                </a:solidFill>
                <a:effectLst/>
                <a:uLnTx/>
                <a:uFillTx/>
                <a:latin typeface="Arial"/>
                <a:ea typeface="ＭＳ Ｐゴシック" charset="0"/>
                <a:cs typeface="Calibri" panose="020F0502020204030204" pitchFamily="34" charset="0"/>
              </a:rPr>
              <a:t>Compare degree of similarity in activity profiles of NCI-60 in 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2A71A5">
                    <a:lumMod val="75000"/>
                  </a:srgbClr>
                </a:solidFill>
                <a:effectLst/>
                <a:uLnTx/>
                <a:uFillTx/>
                <a:latin typeface="Arial"/>
                <a:ea typeface="ＭＳ Ｐゴシック" charset="0"/>
                <a:cs typeface="Calibri" panose="020F0502020204030204" pitchFamily="34" charset="0"/>
              </a:rPr>
              <a:t>vitro screen</a:t>
            </a:r>
          </a:p>
          <a:p>
            <a:pPr marL="342900" marR="0" lvl="0" indent="-34290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C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charset="0"/>
              <a:ea typeface="ＭＳ Ｐゴシック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8ADB48D-664C-4C44-AF91-611915A468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2530" y="187453"/>
            <a:ext cx="8165592" cy="317395"/>
          </a:xfrm>
        </p:spPr>
        <p:txBody>
          <a:bodyPr/>
          <a:lstStyle/>
          <a:p>
            <a:pPr algn="ctr"/>
            <a:r>
              <a:rPr lang="en-US" b="1" dirty="0">
                <a:solidFill>
                  <a:srgbClr val="003366"/>
                </a:solidFill>
              </a:rPr>
              <a:t>Information Technology Branch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9B7FF58-65AA-4C60-8389-311E472DB9B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041" t="22132" r="18980" b="27982"/>
          <a:stretch/>
        </p:blipFill>
        <p:spPr>
          <a:xfrm>
            <a:off x="4770360" y="1706138"/>
            <a:ext cx="4000124" cy="1754440"/>
          </a:xfrm>
          <a:prstGeom prst="rect">
            <a:avLst/>
          </a:prstGeom>
          <a:ln w="12700">
            <a:solidFill>
              <a:schemeClr val="bg1">
                <a:lumMod val="50000"/>
              </a:schemeClr>
            </a:solidFill>
          </a:ln>
        </p:spPr>
      </p:pic>
      <p:pic>
        <p:nvPicPr>
          <p:cNvPr id="5" name="Picture 2" descr="Image result for drug target co-crystal">
            <a:extLst>
              <a:ext uri="{FF2B5EF4-FFF2-40B4-BE49-F238E27FC236}">
                <a16:creationId xmlns:a16="http://schemas.microsoft.com/office/drawing/2014/main" id="{25BBF81D-EBC4-49DB-BDAE-A7021E51369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2" t="18518" r="9545" b="12937"/>
          <a:stretch/>
        </p:blipFill>
        <p:spPr bwMode="auto">
          <a:xfrm>
            <a:off x="7548685" y="553409"/>
            <a:ext cx="1133762" cy="715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292349F-87DE-494F-902D-F1950AB702BD}"/>
              </a:ext>
            </a:extLst>
          </p:cNvPr>
          <p:cNvSpPr txBox="1"/>
          <p:nvPr/>
        </p:nvSpPr>
        <p:spPr>
          <a:xfrm>
            <a:off x="6881192" y="4731395"/>
            <a:ext cx="18818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https://dtp.cancer.gov/</a:t>
            </a:r>
          </a:p>
        </p:txBody>
      </p:sp>
    </p:spTree>
    <p:extLst>
      <p:ext uri="{BB962C8B-B14F-4D97-AF65-F5344CB8AC3E}">
        <p14:creationId xmlns:p14="http://schemas.microsoft.com/office/powerpoint/2010/main" val="3927959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ubtitle 2">
            <a:extLst>
              <a:ext uri="{FF2B5EF4-FFF2-40B4-BE49-F238E27FC236}">
                <a16:creationId xmlns:a16="http://schemas.microsoft.com/office/drawing/2014/main" id="{EF9A5E6F-FB3E-4F4F-BE85-045D39C7E16C}"/>
              </a:ext>
            </a:extLst>
          </p:cNvPr>
          <p:cNvSpPr txBox="1">
            <a:spLocks/>
          </p:cNvSpPr>
          <p:nvPr/>
        </p:nvSpPr>
        <p:spPr>
          <a:xfrm>
            <a:off x="0" y="293562"/>
            <a:ext cx="9143999" cy="514782"/>
          </a:xfrm>
          <a:prstGeom prst="rect">
            <a:avLst/>
          </a:prstGeom>
        </p:spPr>
        <p:txBody>
          <a:bodyPr/>
          <a:lstStyle>
            <a:lvl1pPr marL="228600" indent="-228600" algn="l" defTabSz="457200" rtl="0" eaLnBrk="1" fontAlgn="base" hangingPunct="1">
              <a:spcBef>
                <a:spcPct val="0"/>
              </a:spcBef>
              <a:spcAft>
                <a:spcPts val="1000"/>
              </a:spcAft>
              <a:buClr>
                <a:schemeClr val="accent1"/>
              </a:buClr>
              <a:buFont typeface="Wingdings" charset="0"/>
              <a:buChar char="§"/>
              <a:defRPr sz="2000" kern="1200">
                <a:solidFill>
                  <a:srgbClr val="000000"/>
                </a:solidFill>
                <a:latin typeface="+mn-lt"/>
                <a:ea typeface="ＭＳ Ｐゴシック" charset="0"/>
                <a:cs typeface="SapientCentroSlab-Light"/>
              </a:defRPr>
            </a:lvl1pPr>
            <a:lvl2pPr marL="457200" indent="-228600" algn="l" defTabSz="457200" rtl="0" eaLnBrk="1" fontAlgn="base" hangingPunct="1">
              <a:spcBef>
                <a:spcPct val="0"/>
              </a:spcBef>
              <a:spcAft>
                <a:spcPts val="1000"/>
              </a:spcAft>
              <a:buClr>
                <a:schemeClr val="accent1"/>
              </a:buClr>
              <a:buFont typeface="Wingdings" charset="0"/>
              <a:buChar char="§"/>
              <a:defRPr sz="1900" kern="1200">
                <a:solidFill>
                  <a:srgbClr val="000000"/>
                </a:solidFill>
                <a:latin typeface="+mn-lt"/>
                <a:ea typeface="ＭＳ Ｐゴシック" charset="0"/>
                <a:cs typeface="SapientCentroSlab-Light"/>
              </a:defRPr>
            </a:lvl2pPr>
            <a:lvl3pPr marL="685800" indent="-228600" algn="l" defTabSz="457200" rtl="0" eaLnBrk="1" fontAlgn="base" hangingPunct="1">
              <a:spcBef>
                <a:spcPct val="0"/>
              </a:spcBef>
              <a:spcAft>
                <a:spcPts val="1000"/>
              </a:spcAft>
              <a:buClr>
                <a:schemeClr val="accent1"/>
              </a:buClr>
              <a:buFont typeface="Wingdings" charset="0"/>
              <a:buChar char="§"/>
              <a:defRPr sz="1800" kern="1200">
                <a:solidFill>
                  <a:srgbClr val="000000"/>
                </a:solidFill>
                <a:latin typeface="+mn-lt"/>
                <a:ea typeface="ＭＳ Ｐゴシック" charset="0"/>
                <a:cs typeface="SapientCentroSlab-Light"/>
              </a:defRPr>
            </a:lvl3pPr>
            <a:lvl4pPr marL="914400" indent="-228600" algn="l" defTabSz="457200" rtl="0" eaLnBrk="1" fontAlgn="base" hangingPunct="1">
              <a:spcBef>
                <a:spcPct val="0"/>
              </a:spcBef>
              <a:spcAft>
                <a:spcPts val="1000"/>
              </a:spcAft>
              <a:buClr>
                <a:schemeClr val="accent1"/>
              </a:buClr>
              <a:buFont typeface="Wingdings" charset="0"/>
              <a:buChar char="§"/>
              <a:defRPr sz="1700" kern="1200">
                <a:solidFill>
                  <a:srgbClr val="000000"/>
                </a:solidFill>
                <a:latin typeface="+mn-lt"/>
                <a:ea typeface="ＭＳ Ｐゴシック" charset="0"/>
                <a:cs typeface="SapientCentroSlab-Light"/>
              </a:defRPr>
            </a:lvl4pPr>
            <a:lvl5pPr marL="1143000" indent="-228600" algn="l" defTabSz="457200" rtl="0" eaLnBrk="1" fontAlgn="base" hangingPunct="1">
              <a:spcBef>
                <a:spcPct val="0"/>
              </a:spcBef>
              <a:spcAft>
                <a:spcPts val="1000"/>
              </a:spcAft>
              <a:buClr>
                <a:schemeClr val="accent1"/>
              </a:buClr>
              <a:buFont typeface="Wingdings" charset="0"/>
              <a:buChar char="§"/>
              <a:defRPr sz="1600" kern="1200">
                <a:solidFill>
                  <a:srgbClr val="000000"/>
                </a:solidFill>
                <a:latin typeface="+mn-lt"/>
                <a:ea typeface="ＭＳ Ｐゴシック" charset="0"/>
                <a:cs typeface="SapientCentroSlab-Light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800" b="1" dirty="0">
                <a:solidFill>
                  <a:schemeClr val="accent4">
                    <a:lumMod val="50000"/>
                  </a:schemeClr>
                </a:solidFill>
              </a:rPr>
              <a:t>DTP: Serving</a:t>
            </a:r>
            <a:r>
              <a:rPr lang="en-US" sz="3200" b="1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en-US" sz="2800" b="1" dirty="0">
                <a:solidFill>
                  <a:schemeClr val="accent4">
                    <a:lumMod val="50000"/>
                  </a:schemeClr>
                </a:solidFill>
              </a:rPr>
              <a:t>Extramural</a:t>
            </a:r>
            <a:r>
              <a:rPr lang="en-US" sz="3200" b="1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en-US" sz="2800" b="1" dirty="0">
                <a:solidFill>
                  <a:schemeClr val="accent4">
                    <a:lumMod val="50000"/>
                  </a:schemeClr>
                </a:solidFill>
              </a:rPr>
              <a:t>Researchers Since 1955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E56D3EC-7129-44FB-8DC4-5747BEC21E65}"/>
              </a:ext>
            </a:extLst>
          </p:cNvPr>
          <p:cNvSpPr txBox="1"/>
          <p:nvPr/>
        </p:nvSpPr>
        <p:spPr>
          <a:xfrm>
            <a:off x="2347669" y="1027298"/>
            <a:ext cx="4241410" cy="954107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7030A0"/>
                </a:solidFill>
              </a:rPr>
              <a:t>DTP Staff:  Core Group of Multidisciplinary Scientists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EC1703F-21F6-480F-80CA-D31F3BAF34E5}"/>
              </a:ext>
            </a:extLst>
          </p:cNvPr>
          <p:cNvSpPr txBox="1"/>
          <p:nvPr/>
        </p:nvSpPr>
        <p:spPr>
          <a:xfrm>
            <a:off x="104229" y="2068804"/>
            <a:ext cx="2051412" cy="2616101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accent4"/>
                </a:solidFill>
              </a:rPr>
              <a:t>Serving Grantees </a:t>
            </a:r>
          </a:p>
          <a:p>
            <a:pPr algn="ctr"/>
            <a:r>
              <a:rPr lang="en-US" sz="2000" b="1" dirty="0">
                <a:solidFill>
                  <a:schemeClr val="accent4"/>
                </a:solidFill>
              </a:rPr>
              <a:t>and Applicants</a:t>
            </a:r>
            <a:r>
              <a:rPr lang="en-US" sz="1200" b="1" dirty="0">
                <a:solidFill>
                  <a:schemeClr val="accent4"/>
                </a:solidFill>
              </a:rPr>
              <a:t>  </a:t>
            </a:r>
          </a:p>
          <a:p>
            <a:pPr algn="ctr"/>
            <a:r>
              <a:rPr lang="en-US" sz="1200" b="1" dirty="0">
                <a:solidFill>
                  <a:schemeClr val="accent4"/>
                </a:solidFill>
              </a:rPr>
              <a:t>   </a:t>
            </a:r>
          </a:p>
          <a:p>
            <a:pPr algn="ctr"/>
            <a:r>
              <a:rPr lang="en-US" sz="2000" b="1" dirty="0">
                <a:solidFill>
                  <a:schemeClr val="accent4"/>
                </a:solidFill>
              </a:rPr>
              <a:t>700 Active Grants</a:t>
            </a:r>
          </a:p>
          <a:p>
            <a:pPr algn="ctr"/>
            <a:r>
              <a:rPr lang="en-US" sz="2000" b="1" dirty="0">
                <a:solidFill>
                  <a:schemeClr val="accent4"/>
                </a:solidFill>
              </a:rPr>
              <a:t>in Portfolio</a:t>
            </a:r>
            <a:r>
              <a:rPr lang="en-US" sz="1200" b="1" dirty="0">
                <a:solidFill>
                  <a:schemeClr val="accent4"/>
                </a:solidFill>
              </a:rPr>
              <a:t>   </a:t>
            </a:r>
          </a:p>
          <a:p>
            <a:pPr algn="ctr"/>
            <a:r>
              <a:rPr lang="en-US" sz="1200" b="1" dirty="0">
                <a:solidFill>
                  <a:schemeClr val="accent4"/>
                </a:solidFill>
              </a:rPr>
              <a:t>   </a:t>
            </a:r>
          </a:p>
          <a:p>
            <a:pPr algn="ctr"/>
            <a:r>
              <a:rPr lang="en-US" sz="2000" b="1" dirty="0">
                <a:solidFill>
                  <a:schemeClr val="accent4"/>
                </a:solidFill>
              </a:rPr>
              <a:t>Multiple Mechanisms </a:t>
            </a:r>
          </a:p>
          <a:p>
            <a:pPr algn="ctr"/>
            <a:r>
              <a:rPr lang="en-US" sz="2000" b="1" dirty="0">
                <a:solidFill>
                  <a:schemeClr val="accent4"/>
                </a:solidFill>
              </a:rPr>
              <a:t>for Support</a:t>
            </a:r>
          </a:p>
        </p:txBody>
      </p:sp>
      <p:sp>
        <p:nvSpPr>
          <p:cNvPr id="10" name="Arrow: Left-Up 9">
            <a:extLst>
              <a:ext uri="{FF2B5EF4-FFF2-40B4-BE49-F238E27FC236}">
                <a16:creationId xmlns:a16="http://schemas.microsoft.com/office/drawing/2014/main" id="{9BC19825-D6A8-46E8-8B8B-C37FD401FE1E}"/>
              </a:ext>
            </a:extLst>
          </p:cNvPr>
          <p:cNvSpPr/>
          <p:nvPr/>
        </p:nvSpPr>
        <p:spPr>
          <a:xfrm rot="10800000">
            <a:off x="947662" y="1257065"/>
            <a:ext cx="1232362" cy="709078"/>
          </a:xfrm>
          <a:prstGeom prst="leftUpArrow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5753F28-9A02-4838-957B-DB43A2942423}"/>
              </a:ext>
            </a:extLst>
          </p:cNvPr>
          <p:cNvSpPr txBox="1"/>
          <p:nvPr/>
        </p:nvSpPr>
        <p:spPr>
          <a:xfrm>
            <a:off x="6766560" y="2222695"/>
            <a:ext cx="2251944" cy="2108269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800000"/>
                </a:solidFill>
              </a:rPr>
              <a:t>Drug Development Services:</a:t>
            </a:r>
            <a:r>
              <a:rPr lang="en-US" sz="1100" b="1" dirty="0">
                <a:solidFill>
                  <a:srgbClr val="800000"/>
                </a:solidFill>
              </a:rPr>
              <a:t>   </a:t>
            </a:r>
          </a:p>
          <a:p>
            <a:pPr algn="ctr"/>
            <a:r>
              <a:rPr lang="en-US" sz="1100" b="1" dirty="0">
                <a:solidFill>
                  <a:srgbClr val="800000"/>
                </a:solidFill>
              </a:rPr>
              <a:t>   </a:t>
            </a:r>
          </a:p>
          <a:p>
            <a:pPr algn="ctr"/>
            <a:r>
              <a:rPr lang="en-US" sz="2000" b="1" dirty="0">
                <a:solidFill>
                  <a:srgbClr val="800000"/>
                </a:solidFill>
              </a:rPr>
              <a:t>Data, Compounds, </a:t>
            </a:r>
          </a:p>
          <a:p>
            <a:pPr algn="ctr"/>
            <a:r>
              <a:rPr lang="en-US" sz="2000" b="1" dirty="0">
                <a:solidFill>
                  <a:srgbClr val="800000"/>
                </a:solidFill>
              </a:rPr>
              <a:t>Studies for IND, </a:t>
            </a:r>
          </a:p>
          <a:p>
            <a:pPr algn="ctr"/>
            <a:r>
              <a:rPr lang="en-US" sz="2000" b="1" dirty="0">
                <a:solidFill>
                  <a:srgbClr val="800000"/>
                </a:solidFill>
              </a:rPr>
              <a:t>Drug Supplies for Clinical Trials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4F288EF-17CF-4E39-B2F4-D9253AB5EBD3}"/>
              </a:ext>
            </a:extLst>
          </p:cNvPr>
          <p:cNvSpPr txBox="1"/>
          <p:nvPr/>
        </p:nvSpPr>
        <p:spPr>
          <a:xfrm>
            <a:off x="2660065" y="2345599"/>
            <a:ext cx="3630581" cy="2246769"/>
          </a:xfrm>
          <a:prstGeom prst="rect">
            <a:avLst/>
          </a:prstGeom>
          <a:solidFill>
            <a:srgbClr val="FFFF99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In addition to programs specifically tailored to </a:t>
            </a:r>
          </a:p>
          <a:p>
            <a:pPr algn="ctr"/>
            <a:r>
              <a:rPr lang="en-US" sz="2000" b="1" dirty="0"/>
              <a:t>each of these constituencies,</a:t>
            </a:r>
          </a:p>
          <a:p>
            <a:pPr algn="ctr"/>
            <a:r>
              <a:rPr lang="en-US" sz="2000" b="1" dirty="0"/>
              <a:t> </a:t>
            </a:r>
          </a:p>
          <a:p>
            <a:pPr algn="ctr"/>
            <a:r>
              <a:rPr lang="en-US" sz="2000" b="1" dirty="0"/>
              <a:t>we are now increasing the emphasis upon connections between these areas</a:t>
            </a:r>
          </a:p>
        </p:txBody>
      </p:sp>
      <p:sp>
        <p:nvSpPr>
          <p:cNvPr id="15" name="Arrow: Left-Right 14">
            <a:extLst>
              <a:ext uri="{FF2B5EF4-FFF2-40B4-BE49-F238E27FC236}">
                <a16:creationId xmlns:a16="http://schemas.microsoft.com/office/drawing/2014/main" id="{E9CFB0A7-B546-4CDD-A9F6-D09B64D6F197}"/>
              </a:ext>
            </a:extLst>
          </p:cNvPr>
          <p:cNvSpPr/>
          <p:nvPr/>
        </p:nvSpPr>
        <p:spPr>
          <a:xfrm>
            <a:off x="2228793" y="3241865"/>
            <a:ext cx="4464615" cy="399523"/>
          </a:xfrm>
          <a:prstGeom prst="leftRightArrow">
            <a:avLst/>
          </a:prstGeom>
          <a:solidFill>
            <a:srgbClr val="00B05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Arrow: Left-Up 15">
            <a:extLst>
              <a:ext uri="{FF2B5EF4-FFF2-40B4-BE49-F238E27FC236}">
                <a16:creationId xmlns:a16="http://schemas.microsoft.com/office/drawing/2014/main" id="{9B2B2593-DF03-45C8-B9FE-A2C10381894B}"/>
              </a:ext>
            </a:extLst>
          </p:cNvPr>
          <p:cNvSpPr/>
          <p:nvPr/>
        </p:nvSpPr>
        <p:spPr>
          <a:xfrm rot="-5400000">
            <a:off x="6925137" y="1024035"/>
            <a:ext cx="822960" cy="1318327"/>
          </a:xfrm>
          <a:prstGeom prst="leftUpArrow">
            <a:avLst>
              <a:gd name="adj1" fmla="val 25000"/>
              <a:gd name="adj2" fmla="val 25000"/>
              <a:gd name="adj3" fmla="val 25000"/>
            </a:avLst>
          </a:prstGeom>
          <a:gradFill>
            <a:gsLst>
              <a:gs pos="0">
                <a:schemeClr val="accent6">
                  <a:tint val="100000"/>
                  <a:shade val="100000"/>
                  <a:satMod val="130000"/>
                </a:schemeClr>
              </a:gs>
              <a:gs pos="100000">
                <a:schemeClr val="accent6">
                  <a:tint val="50000"/>
                  <a:shade val="100000"/>
                  <a:satMod val="350000"/>
                </a:schemeClr>
              </a:gs>
            </a:gsLst>
          </a:gra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16364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4" grpId="0" animBg="1"/>
      <p:bldP spid="15" grpId="0" animBg="1"/>
      <p:bldP spid="16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9D132627-8D4F-4222-B340-31D764AB7D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3776" y="240505"/>
            <a:ext cx="8165592" cy="829350"/>
          </a:xfrm>
        </p:spPr>
        <p:txBody>
          <a:bodyPr/>
          <a:lstStyle/>
          <a:p>
            <a:pPr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dirty="0">
                <a:solidFill>
                  <a:srgbClr val="003366"/>
                </a:solidFill>
              </a:rPr>
              <a:t>Drug Development Consultation Service</a:t>
            </a:r>
            <a:br>
              <a:rPr lang="en-US" dirty="0"/>
            </a:br>
            <a:r>
              <a:rPr lang="en-US" sz="2000" dirty="0">
                <a:hlinkClick r:id="rId2"/>
              </a:rPr>
              <a:t>https://next.cancer.gov/experimentalTherapeutics/form.htm</a:t>
            </a:r>
            <a:endParaRPr lang="en-US" sz="20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220E70D-E058-44F6-9FFA-9A8B78DF8D8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195" t="6610" r="17333" b="4507"/>
          <a:stretch/>
        </p:blipFill>
        <p:spPr>
          <a:xfrm>
            <a:off x="3902260" y="1371600"/>
            <a:ext cx="4757107" cy="3578135"/>
          </a:xfrm>
          <a:prstGeom prst="rect">
            <a:avLst/>
          </a:prstGeom>
          <a:ln w="19050">
            <a:solidFill>
              <a:schemeClr val="bg1">
                <a:lumMod val="50000"/>
              </a:schemeClr>
            </a:solidFill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0DE87A7-CD8E-4B55-B634-06828EB49DFE}"/>
              </a:ext>
            </a:extLst>
          </p:cNvPr>
          <p:cNvSpPr txBox="1"/>
          <p:nvPr/>
        </p:nvSpPr>
        <p:spPr>
          <a:xfrm>
            <a:off x="364061" y="1548426"/>
            <a:ext cx="305670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4572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6699"/>
                </a:solidFill>
                <a:effectLst/>
                <a:uLnTx/>
                <a:uFillTx/>
                <a:latin typeface="Arial"/>
                <a:ea typeface="ＭＳ Ｐゴシック" charset="0"/>
              </a:rPr>
              <a:t>Open to all innovators</a:t>
            </a:r>
          </a:p>
          <a:p>
            <a:pPr marL="285750" marR="0" lvl="0" indent="-285750" algn="l" defTabSz="4572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6699"/>
                </a:solidFill>
                <a:effectLst/>
                <a:uLnTx/>
                <a:uFillTx/>
                <a:latin typeface="Arial"/>
                <a:ea typeface="ＭＳ Ｐゴシック" charset="0"/>
              </a:rPr>
              <a:t>Confidential</a:t>
            </a:r>
          </a:p>
          <a:p>
            <a:pPr marL="285750" marR="0" lvl="0" indent="-285750" algn="l" defTabSz="4572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6699"/>
                </a:solidFill>
                <a:effectLst/>
                <a:uLnTx/>
                <a:uFillTx/>
                <a:latin typeface="Arial"/>
                <a:ea typeface="ＭＳ Ｐゴシック" charset="0"/>
              </a:rPr>
              <a:t>Assess critical path for product development</a:t>
            </a:r>
          </a:p>
          <a:p>
            <a:pPr marL="285750" marR="0" lvl="0" indent="-28575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606060"/>
              </a:solidFill>
              <a:effectLst/>
              <a:uLnTx/>
              <a:uFillTx/>
              <a:latin typeface="Calibri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794156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93777" y="1040351"/>
            <a:ext cx="8315686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606060">
                    <a:lumMod val="50000"/>
                  </a:srgbClr>
                </a:solidFill>
                <a:effectLst/>
                <a:uLnTx/>
                <a:uFillTx/>
                <a:latin typeface="Arial"/>
                <a:ea typeface="ＭＳ Ｐゴシック" charset="0"/>
                <a:cs typeface="Calibri" panose="020F0502020204030204" pitchFamily="34" charset="0"/>
              </a:rPr>
              <a:t>DTP information: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/>
                <a:ea typeface="ＭＳ Ｐゴシック" charset="0"/>
                <a:cs typeface="Calibri" panose="020F0502020204030204" pitchFamily="34" charset="0"/>
                <a:hlinkClick r:id="rId2"/>
              </a:rPr>
              <a:t>https://dtp.cancer.gov/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33CC"/>
              </a:solidFill>
              <a:effectLst/>
              <a:uLnTx/>
              <a:uFillTx/>
              <a:latin typeface="Arial"/>
              <a:ea typeface="ＭＳ Ｐゴシック" charset="0"/>
              <a:cs typeface="Calibri" panose="020F0502020204030204" pitchFamily="34" charset="0"/>
            </a:endParaRP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 charset="0"/>
              <a:cs typeface="Calibri" panose="020F0502020204030204" pitchFamily="34" charset="0"/>
            </a:endParaRP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Calibri" panose="020F0502020204030204" pitchFamily="34" charset="0"/>
              </a:rPr>
              <a:t>DTP contact: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/>
                <a:ea typeface="ＭＳ Ｐゴシック" charset="0"/>
                <a:cs typeface="Calibri" panose="020F0502020204030204" pitchFamily="34" charset="0"/>
                <a:hlinkClick r:id="rId3"/>
              </a:rPr>
              <a:t>dtpinfo@mail.nih.gov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33CC"/>
              </a:solidFill>
              <a:effectLst/>
              <a:uLnTx/>
              <a:uFillTx/>
              <a:latin typeface="Arial"/>
              <a:ea typeface="ＭＳ Ｐゴシック" charset="0"/>
              <a:cs typeface="Calibri" panose="020F0502020204030204" pitchFamily="34" charset="0"/>
            </a:endParaRP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606060">
                  <a:lumMod val="50000"/>
                </a:srgbClr>
              </a:solidFill>
              <a:effectLst/>
              <a:uLnTx/>
              <a:uFillTx/>
              <a:latin typeface="Arial"/>
              <a:ea typeface="ＭＳ Ｐゴシック" charset="0"/>
              <a:cs typeface="Calibri" panose="020F0502020204030204" pitchFamily="34" charset="0"/>
            </a:endParaRP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606060">
                    <a:lumMod val="50000"/>
                  </a:srgbClr>
                </a:solidFill>
                <a:effectLst/>
                <a:uLnTx/>
                <a:uFillTx/>
                <a:latin typeface="Arial"/>
                <a:ea typeface="ＭＳ Ｐゴシック" charset="0"/>
                <a:cs typeface="Calibri" panose="020F0502020204030204" pitchFamily="34" charset="0"/>
              </a:rPr>
              <a:t>NCI Experimental Therapeutic program (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606060">
                    <a:lumMod val="50000"/>
                  </a:srgbClr>
                </a:solidFill>
                <a:effectLst/>
                <a:uLnTx/>
                <a:uFillTx/>
                <a:latin typeface="Arial"/>
                <a:ea typeface="ＭＳ Ｐゴシック" charset="0"/>
                <a:cs typeface="Calibri" panose="020F0502020204030204" pitchFamily="34" charset="0"/>
              </a:rPr>
              <a:t>NExT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606060">
                    <a:lumMod val="50000"/>
                  </a:srgbClr>
                </a:solidFill>
                <a:effectLst/>
                <a:uLnTx/>
                <a:uFillTx/>
                <a:latin typeface="Arial"/>
                <a:ea typeface="ＭＳ Ｐゴシック" charset="0"/>
                <a:cs typeface="Calibri" panose="020F0502020204030204" pitchFamily="34" charset="0"/>
              </a:rPr>
              <a:t>)</a:t>
            </a: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244A58"/>
                </a:solidFill>
                <a:effectLst/>
                <a:uLnTx/>
                <a:uFillTx/>
                <a:latin typeface="Arial"/>
                <a:ea typeface="ＭＳ Ｐゴシック" charset="0"/>
                <a:cs typeface="Calibri" panose="020F0502020204030204" pitchFamily="34" charset="0"/>
              </a:rPr>
              <a:t>		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/>
                <a:ea typeface="ＭＳ Ｐゴシック" charset="0"/>
                <a:cs typeface="Calibri" panose="020F0502020204030204" pitchFamily="34" charset="0"/>
                <a:hlinkClick r:id="rId4"/>
              </a:rPr>
              <a:t>https://next.cancer.gov/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33CC"/>
              </a:solidFill>
              <a:effectLst/>
              <a:uLnTx/>
              <a:uFillTx/>
              <a:latin typeface="Arial"/>
              <a:ea typeface="ＭＳ Ｐゴシック" charset="0"/>
              <a:cs typeface="Calibri" panose="020F050202020403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FF176FC-273D-4E9E-9164-A22D26012C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solidFill>
                  <a:srgbClr val="003366"/>
                </a:solidFill>
              </a:rPr>
              <a:t>Where to find information:</a:t>
            </a:r>
          </a:p>
        </p:txBody>
      </p:sp>
    </p:spTree>
    <p:extLst>
      <p:ext uri="{BB962C8B-B14F-4D97-AF65-F5344CB8AC3E}">
        <p14:creationId xmlns:p14="http://schemas.microsoft.com/office/powerpoint/2010/main" val="12953406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19B4A86-0C5E-4713-B7F6-B565F83156A2}"/>
              </a:ext>
            </a:extLst>
          </p:cNvPr>
          <p:cNvSpPr txBox="1"/>
          <p:nvPr/>
        </p:nvSpPr>
        <p:spPr>
          <a:xfrm>
            <a:off x="579863" y="724829"/>
            <a:ext cx="350148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Arial"/>
                <a:ea typeface="ＭＳ Ｐゴシック" charset="0"/>
              </a:rPr>
              <a:t>Pick up a DTP brochure</a:t>
            </a:r>
          </a:p>
        </p:txBody>
      </p:sp>
      <p:sp>
        <p:nvSpPr>
          <p:cNvPr id="5" name="Arrow: Right 4">
            <a:extLst>
              <a:ext uri="{FF2B5EF4-FFF2-40B4-BE49-F238E27FC236}">
                <a16:creationId xmlns:a16="http://schemas.microsoft.com/office/drawing/2014/main" id="{4CE80B1F-276B-4D14-8317-CE87A40E4544}"/>
              </a:ext>
            </a:extLst>
          </p:cNvPr>
          <p:cNvSpPr/>
          <p:nvPr/>
        </p:nvSpPr>
        <p:spPr>
          <a:xfrm>
            <a:off x="3033132" y="1421780"/>
            <a:ext cx="959005" cy="189571"/>
          </a:xfrm>
          <a:prstGeom prst="rightArrow">
            <a:avLst/>
          </a:prstGeom>
          <a:solidFill>
            <a:srgbClr val="003366"/>
          </a:solidFill>
          <a:ln>
            <a:solidFill>
              <a:srgbClr val="00336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4461FBB-9023-4871-99B4-B314441852C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838" t="11683" r="32286" b="4000"/>
          <a:stretch/>
        </p:blipFill>
        <p:spPr>
          <a:xfrm>
            <a:off x="4081346" y="121919"/>
            <a:ext cx="3643157" cy="4816188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54381421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20AFCE-68E7-46DD-BA80-C0B551825E3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Stepping Stones Program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5B4559E-BBCF-4718-A87A-EE67B484DBE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>
                <a:solidFill>
                  <a:schemeClr val="accent4">
                    <a:lumMod val="50000"/>
                  </a:schemeClr>
                </a:solidFill>
              </a:rPr>
              <a:t>Paul Grothaus, PhD</a:t>
            </a:r>
          </a:p>
        </p:txBody>
      </p:sp>
    </p:spTree>
    <p:extLst>
      <p:ext uri="{BB962C8B-B14F-4D97-AF65-F5344CB8AC3E}">
        <p14:creationId xmlns:p14="http://schemas.microsoft.com/office/powerpoint/2010/main" val="157777149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4" descr="1024px-Gargrave_stepping_stones">
            <a:extLst>
              <a:ext uri="{FF2B5EF4-FFF2-40B4-BE49-F238E27FC236}">
                <a16:creationId xmlns:a16="http://schemas.microsoft.com/office/drawing/2014/main" id="{BBA77297-92D1-4868-B32C-B82C5B6D9F2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52" r="2418"/>
          <a:stretch/>
        </p:blipFill>
        <p:spPr bwMode="auto">
          <a:xfrm>
            <a:off x="5932058" y="2454988"/>
            <a:ext cx="3044488" cy="1486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Oval 27">
            <a:extLst>
              <a:ext uri="{FF2B5EF4-FFF2-40B4-BE49-F238E27FC236}">
                <a16:creationId xmlns:a16="http://schemas.microsoft.com/office/drawing/2014/main" id="{4684E62F-49B9-47DA-9319-42E92F385032}"/>
              </a:ext>
            </a:extLst>
          </p:cNvPr>
          <p:cNvSpPr/>
          <p:nvPr/>
        </p:nvSpPr>
        <p:spPr>
          <a:xfrm>
            <a:off x="7975219" y="3413279"/>
            <a:ext cx="963427" cy="242239"/>
          </a:xfrm>
          <a:prstGeom prst="ellipse">
            <a:avLst/>
          </a:prstGeom>
          <a:solidFill>
            <a:schemeClr val="bg1"/>
          </a:solidFill>
          <a:ln w="28575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Efficacy</a:t>
            </a: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9C3B0111-C6CE-411D-8883-214E006BACF3}"/>
              </a:ext>
            </a:extLst>
          </p:cNvPr>
          <p:cNvSpPr/>
          <p:nvPr/>
        </p:nvSpPr>
        <p:spPr>
          <a:xfrm>
            <a:off x="6999381" y="3075707"/>
            <a:ext cx="1457552" cy="244741"/>
          </a:xfrm>
          <a:prstGeom prst="ellipse">
            <a:avLst/>
          </a:prstGeom>
          <a:solidFill>
            <a:schemeClr val="bg1"/>
          </a:solidFill>
          <a:ln w="28575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Synthesis</a:t>
            </a: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AC25158B-08CF-4F30-B4FA-433E45755472}"/>
              </a:ext>
            </a:extLst>
          </p:cNvPr>
          <p:cNvSpPr/>
          <p:nvPr/>
        </p:nvSpPr>
        <p:spPr>
          <a:xfrm>
            <a:off x="6384394" y="2727769"/>
            <a:ext cx="1289865" cy="186113"/>
          </a:xfrm>
          <a:prstGeom prst="ellipse">
            <a:avLst/>
          </a:prstGeom>
          <a:solidFill>
            <a:schemeClr val="bg1"/>
          </a:solidFill>
          <a:ln w="28575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Tox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/PK/PD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F183712-412D-429A-B702-D59AE713DB20}"/>
              </a:ext>
            </a:extLst>
          </p:cNvPr>
          <p:cNvSpPr/>
          <p:nvPr/>
        </p:nvSpPr>
        <p:spPr>
          <a:xfrm>
            <a:off x="5779036" y="1435408"/>
            <a:ext cx="329844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charset="0"/>
                <a:ea typeface="ＭＳ Ｐゴシック" charset="0"/>
              </a:rPr>
              <a:t>New initiative: </a:t>
            </a: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charset="0"/>
                <a:ea typeface="ＭＳ Ｐゴシック" charset="0"/>
              </a:rPr>
              <a:t>Advancing new therapeutic concepts toward clinical testing by providing resources and data “stepping stones”</a:t>
            </a:r>
          </a:p>
        </p:txBody>
      </p:sp>
      <p:sp>
        <p:nvSpPr>
          <p:cNvPr id="31" name="Title 1">
            <a:extLst>
              <a:ext uri="{FF2B5EF4-FFF2-40B4-BE49-F238E27FC236}">
                <a16:creationId xmlns:a16="http://schemas.microsoft.com/office/drawing/2014/main" id="{738ACF79-B61C-4DC8-BBDB-EF0318950A28}"/>
              </a:ext>
            </a:extLst>
          </p:cNvPr>
          <p:cNvSpPr txBox="1">
            <a:spLocks/>
          </p:cNvSpPr>
          <p:nvPr/>
        </p:nvSpPr>
        <p:spPr>
          <a:xfrm>
            <a:off x="0" y="2291"/>
            <a:ext cx="9144000" cy="874852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ea typeface="+mj-ea"/>
              </a:rPr>
              <a:t>Reduce Risk with Overlapping Mechanisms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ea typeface="+mj-ea"/>
              <a:cs typeface="Arial" panose="020B0604020202020204" pitchFamily="34" charset="0"/>
            </a:endParaRPr>
          </a:p>
        </p:txBody>
      </p:sp>
      <p:sp>
        <p:nvSpPr>
          <p:cNvPr id="51" name="Rectangle: Rounded Corners 50">
            <a:extLst>
              <a:ext uri="{FF2B5EF4-FFF2-40B4-BE49-F238E27FC236}">
                <a16:creationId xmlns:a16="http://schemas.microsoft.com/office/drawing/2014/main" id="{CA7A7CF7-07A3-4CE7-851B-56764A8869A8}"/>
              </a:ext>
            </a:extLst>
          </p:cNvPr>
          <p:cNvSpPr/>
          <p:nvPr/>
        </p:nvSpPr>
        <p:spPr>
          <a:xfrm>
            <a:off x="875385" y="2677084"/>
            <a:ext cx="2615595" cy="1301504"/>
          </a:xfrm>
          <a:prstGeom prst="roundRect">
            <a:avLst/>
          </a:prstGeom>
          <a:pattFill prst="pct20">
            <a:fgClr>
              <a:srgbClr val="FFFFFF">
                <a:lumMod val="75000"/>
              </a:srgbClr>
            </a:fgClr>
            <a:bgClr>
              <a:srgbClr val="FFFFFF"/>
            </a:bgClr>
          </a:pattFill>
          <a:ln w="9525" cap="flat" cmpd="sng" algn="ctr">
            <a:solidFill>
              <a:srgbClr val="BB0E3D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 charset="0"/>
              <a:cs typeface="+mn-cs"/>
            </a:endParaRPr>
          </a:p>
        </p:txBody>
      </p:sp>
      <p:grpSp>
        <p:nvGrpSpPr>
          <p:cNvPr id="52" name="Group 51">
            <a:extLst>
              <a:ext uri="{FF2B5EF4-FFF2-40B4-BE49-F238E27FC236}">
                <a16:creationId xmlns:a16="http://schemas.microsoft.com/office/drawing/2014/main" id="{2FEFDE2E-A2BA-4C57-B4F9-8B56CC1B490E}"/>
              </a:ext>
            </a:extLst>
          </p:cNvPr>
          <p:cNvGrpSpPr/>
          <p:nvPr/>
        </p:nvGrpSpPr>
        <p:grpSpPr>
          <a:xfrm>
            <a:off x="90816" y="2759596"/>
            <a:ext cx="4710307" cy="1026738"/>
            <a:chOff x="691402" y="1876595"/>
            <a:chExt cx="7999264" cy="699950"/>
          </a:xfrm>
        </p:grpSpPr>
        <p:sp>
          <p:nvSpPr>
            <p:cNvPr id="53" name="Arrow: Right 52">
              <a:extLst>
                <a:ext uri="{FF2B5EF4-FFF2-40B4-BE49-F238E27FC236}">
                  <a16:creationId xmlns:a16="http://schemas.microsoft.com/office/drawing/2014/main" id="{A9C329C2-5810-4B53-8A4A-4ABC822A7527}"/>
                </a:ext>
              </a:extLst>
            </p:cNvPr>
            <p:cNvSpPr/>
            <p:nvPr/>
          </p:nvSpPr>
          <p:spPr>
            <a:xfrm>
              <a:off x="691402" y="1876595"/>
              <a:ext cx="7999264" cy="699950"/>
            </a:xfrm>
            <a:prstGeom prst="rightArrow">
              <a:avLst/>
            </a:prstGeom>
            <a:gradFill flip="none" rotWithShape="1">
              <a:gsLst>
                <a:gs pos="0">
                  <a:srgbClr val="2A71A5"/>
                </a:gs>
                <a:gs pos="100000">
                  <a:srgbClr val="BB0E3D">
                    <a:lumMod val="100000"/>
                  </a:srgbClr>
                </a:gs>
              </a:gsLst>
              <a:lin ang="0" scaled="1"/>
              <a:tileRect/>
            </a:gradFill>
            <a:ln w="9525" cap="flat" cmpd="sng" algn="ctr">
              <a:noFill/>
              <a:prstDash val="solid"/>
            </a:ln>
            <a:effectLst>
              <a:glow rad="63500">
                <a:srgbClr val="BB0E3D">
                  <a:satMod val="175000"/>
                  <a:alpha val="40000"/>
                </a:srgbClr>
              </a:glow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 charset="0"/>
                <a:cs typeface="+mn-cs"/>
              </a:endParaRP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B1A1431D-83B4-4086-B38A-1EC1D46D7438}"/>
                </a:ext>
              </a:extLst>
            </p:cNvPr>
            <p:cNvSpPr txBox="1"/>
            <p:nvPr/>
          </p:nvSpPr>
          <p:spPr>
            <a:xfrm>
              <a:off x="728094" y="2014841"/>
              <a:ext cx="1592473" cy="4234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charset="0"/>
                  <a:ea typeface="ＭＳ Ｐゴシック" charset="0"/>
                </a:rPr>
                <a:t>Basic Research</a:t>
              </a: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69E838F3-803E-4F7E-B799-3C6AB1989012}"/>
                </a:ext>
              </a:extLst>
            </p:cNvPr>
            <p:cNvSpPr txBox="1"/>
            <p:nvPr/>
          </p:nvSpPr>
          <p:spPr>
            <a:xfrm>
              <a:off x="3064435" y="2103809"/>
              <a:ext cx="3829849" cy="2490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charset="0"/>
                  <a:ea typeface="ＭＳ Ｐゴシック" charset="0"/>
                </a:rPr>
                <a:t>Preclinical Research</a:t>
              </a:r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932081F9-D594-4B81-8B6B-5CE8C311E131}"/>
                </a:ext>
              </a:extLst>
            </p:cNvPr>
            <p:cNvSpPr txBox="1"/>
            <p:nvPr/>
          </p:nvSpPr>
          <p:spPr>
            <a:xfrm>
              <a:off x="6596885" y="2008516"/>
              <a:ext cx="1523219" cy="4234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charset="0"/>
                  <a:ea typeface="ＭＳ Ｐゴシック" charset="0"/>
                </a:rPr>
                <a:t>Clinical Research</a:t>
              </a:r>
            </a:p>
          </p:txBody>
        </p: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896D3B82-0482-4EF1-804E-9F02AAB9988A}"/>
                </a:ext>
              </a:extLst>
            </p:cNvPr>
            <p:cNvCxnSpPr>
              <a:cxnSpLocks/>
            </p:cNvCxnSpPr>
            <p:nvPr/>
          </p:nvCxnSpPr>
          <p:spPr>
            <a:xfrm>
              <a:off x="6501969" y="2034661"/>
              <a:ext cx="0" cy="341616"/>
            </a:xfrm>
            <a:prstGeom prst="line">
              <a:avLst/>
            </a:prstGeom>
            <a:noFill/>
            <a:ln w="25400" cap="flat" cmpd="sng" algn="ctr">
              <a:solidFill>
                <a:srgbClr val="FFFFFF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5264B506-6146-4D94-91E7-24AA6198A7B2}"/>
                </a:ext>
              </a:extLst>
            </p:cNvPr>
            <p:cNvCxnSpPr>
              <a:cxnSpLocks/>
            </p:cNvCxnSpPr>
            <p:nvPr/>
          </p:nvCxnSpPr>
          <p:spPr>
            <a:xfrm>
              <a:off x="2063477" y="2051391"/>
              <a:ext cx="0" cy="359564"/>
            </a:xfrm>
            <a:prstGeom prst="line">
              <a:avLst/>
            </a:prstGeom>
            <a:noFill/>
            <a:ln w="25400" cap="flat" cmpd="sng" algn="ctr">
              <a:solidFill>
                <a:srgbClr val="FFFFFF"/>
              </a:solidFill>
              <a:prstDash val="sysDash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</p:grpSp>
      <p:sp>
        <p:nvSpPr>
          <p:cNvPr id="59" name="Rectangle 58">
            <a:extLst>
              <a:ext uri="{FF2B5EF4-FFF2-40B4-BE49-F238E27FC236}">
                <a16:creationId xmlns:a16="http://schemas.microsoft.com/office/drawing/2014/main" id="{AAE284B4-2F71-4417-BBCB-8EC5538CC493}"/>
              </a:ext>
            </a:extLst>
          </p:cNvPr>
          <p:cNvSpPr/>
          <p:nvPr/>
        </p:nvSpPr>
        <p:spPr>
          <a:xfrm>
            <a:off x="875384" y="1676400"/>
            <a:ext cx="2615595" cy="228666"/>
          </a:xfrm>
          <a:prstGeom prst="rect">
            <a:avLst/>
          </a:prstGeom>
          <a:solidFill>
            <a:srgbClr val="606060">
              <a:lumMod val="40000"/>
              <a:lumOff val="60000"/>
            </a:srgbClr>
          </a:solidFill>
          <a:ln w="9525" cap="flat" cmpd="sng" algn="ctr">
            <a:solidFill>
              <a:srgbClr val="BB0E3D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 w="0"/>
                <a:solidFill>
                  <a:srgbClr val="BB0E3D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/>
                <a:ea typeface="ＭＳ Ｐゴシック" charset="0"/>
                <a:cs typeface="+mn-cs"/>
              </a:rPr>
              <a:t>DTP Grants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08871652-A2D6-47B4-A5D4-FFB17AF1BB2A}"/>
              </a:ext>
            </a:extLst>
          </p:cNvPr>
          <p:cNvSpPr txBox="1"/>
          <p:nvPr/>
        </p:nvSpPr>
        <p:spPr>
          <a:xfrm>
            <a:off x="1066418" y="2708223"/>
            <a:ext cx="318126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charset="0"/>
                <a:ea typeface="ＭＳ Ｐゴシック" charset="0"/>
              </a:rPr>
              <a:t>DTP Services and Resources</a:t>
            </a:r>
          </a:p>
        </p:txBody>
      </p:sp>
      <p:sp>
        <p:nvSpPr>
          <p:cNvPr id="61" name="Arrow: Right 60">
            <a:extLst>
              <a:ext uri="{FF2B5EF4-FFF2-40B4-BE49-F238E27FC236}">
                <a16:creationId xmlns:a16="http://schemas.microsoft.com/office/drawing/2014/main" id="{B2DA032D-DCDC-4729-A2C6-FA7C7967C9B2}"/>
              </a:ext>
            </a:extLst>
          </p:cNvPr>
          <p:cNvSpPr/>
          <p:nvPr/>
        </p:nvSpPr>
        <p:spPr>
          <a:xfrm>
            <a:off x="790575" y="4042246"/>
            <a:ext cx="3422582" cy="576820"/>
          </a:xfrm>
          <a:prstGeom prst="rightArrow">
            <a:avLst/>
          </a:prstGeom>
          <a:gradFill flip="none" rotWithShape="1">
            <a:gsLst>
              <a:gs pos="0">
                <a:srgbClr val="2A71A5"/>
              </a:gs>
              <a:gs pos="100000">
                <a:srgbClr val="BB0E3D"/>
              </a:gs>
            </a:gsLst>
            <a:lin ang="0" scaled="1"/>
            <a:tileRect/>
          </a:gradFill>
          <a:ln w="9525" cap="flat" cmpd="sng" algn="ctr">
            <a:solidFill>
              <a:srgbClr val="BB0E3D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 charset="0"/>
                <a:cs typeface="+mn-cs"/>
              </a:rPr>
              <a:t>NCI Experimental Therapeutics (</a:t>
            </a:r>
            <a:r>
              <a:rPr kumimoji="0" lang="en-US" sz="14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 charset="0"/>
                <a:cs typeface="+mn-cs"/>
              </a:rPr>
              <a:t>NExT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 charset="0"/>
                <a:cs typeface="+mn-cs"/>
              </a:rPr>
              <a:t>)</a:t>
            </a:r>
          </a:p>
        </p:txBody>
      </p:sp>
      <p:sp>
        <p:nvSpPr>
          <p:cNvPr id="62" name="Flowchart: Magnetic Disk 61">
            <a:extLst>
              <a:ext uri="{FF2B5EF4-FFF2-40B4-BE49-F238E27FC236}">
                <a16:creationId xmlns:a16="http://schemas.microsoft.com/office/drawing/2014/main" id="{CBBC47F9-9C72-40D9-AEEF-9445874CA245}"/>
              </a:ext>
            </a:extLst>
          </p:cNvPr>
          <p:cNvSpPr/>
          <p:nvPr/>
        </p:nvSpPr>
        <p:spPr>
          <a:xfrm>
            <a:off x="2657051" y="2296143"/>
            <a:ext cx="340629" cy="119121"/>
          </a:xfrm>
          <a:prstGeom prst="flowChartMagneticDisk">
            <a:avLst/>
          </a:prstGeom>
          <a:gradFill rotWithShape="1">
            <a:gsLst>
              <a:gs pos="0">
                <a:srgbClr val="FFFFFF">
                  <a:lumMod val="65000"/>
                </a:srgbClr>
              </a:gs>
              <a:gs pos="100000">
                <a:srgbClr val="BB0E3D">
                  <a:lumMod val="60000"/>
                  <a:lumOff val="40000"/>
                </a:srgbClr>
              </a:gs>
            </a:gsLst>
            <a:lin ang="16200000" scaled="0"/>
          </a:gradFill>
          <a:ln w="9525" cap="flat" cmpd="sng" algn="ctr">
            <a:solidFill>
              <a:srgbClr val="BB0E3D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 charset="0"/>
              <a:cs typeface="+mn-cs"/>
            </a:endParaRPr>
          </a:p>
        </p:txBody>
      </p:sp>
      <p:sp>
        <p:nvSpPr>
          <p:cNvPr id="63" name="Flowchart: Magnetic Disk 62">
            <a:extLst>
              <a:ext uri="{FF2B5EF4-FFF2-40B4-BE49-F238E27FC236}">
                <a16:creationId xmlns:a16="http://schemas.microsoft.com/office/drawing/2014/main" id="{5F3262CB-058E-457D-9A01-E4762FC5AA01}"/>
              </a:ext>
            </a:extLst>
          </p:cNvPr>
          <p:cNvSpPr/>
          <p:nvPr/>
        </p:nvSpPr>
        <p:spPr>
          <a:xfrm>
            <a:off x="2950042" y="2367447"/>
            <a:ext cx="356882" cy="131984"/>
          </a:xfrm>
          <a:prstGeom prst="flowChartMagneticDisk">
            <a:avLst/>
          </a:prstGeom>
          <a:gradFill rotWithShape="1">
            <a:gsLst>
              <a:gs pos="0">
                <a:srgbClr val="FFFFFF">
                  <a:lumMod val="65000"/>
                </a:srgbClr>
              </a:gs>
              <a:gs pos="100000">
                <a:srgbClr val="BB0E3D"/>
              </a:gs>
            </a:gsLst>
            <a:lin ang="16200000" scaled="0"/>
          </a:gradFill>
          <a:ln w="9525" cap="flat" cmpd="sng" algn="ctr">
            <a:solidFill>
              <a:srgbClr val="BB0E3D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 charset="0"/>
              <a:cs typeface="+mn-cs"/>
            </a:endParaRPr>
          </a:p>
        </p:txBody>
      </p:sp>
      <p:sp>
        <p:nvSpPr>
          <p:cNvPr id="64" name="Flowchart: Magnetic Disk 63">
            <a:extLst>
              <a:ext uri="{FF2B5EF4-FFF2-40B4-BE49-F238E27FC236}">
                <a16:creationId xmlns:a16="http://schemas.microsoft.com/office/drawing/2014/main" id="{D660D693-66A6-4FF5-8AD7-014D0C2DFD3E}"/>
              </a:ext>
            </a:extLst>
          </p:cNvPr>
          <p:cNvSpPr/>
          <p:nvPr/>
        </p:nvSpPr>
        <p:spPr>
          <a:xfrm>
            <a:off x="1978183" y="2277823"/>
            <a:ext cx="384807" cy="134278"/>
          </a:xfrm>
          <a:prstGeom prst="flowChartMagneticDisk">
            <a:avLst/>
          </a:prstGeom>
          <a:gradFill rotWithShape="1">
            <a:gsLst>
              <a:gs pos="0">
                <a:srgbClr val="FFFFFF">
                  <a:lumMod val="65000"/>
                </a:srgbClr>
              </a:gs>
              <a:gs pos="100000">
                <a:srgbClr val="847FC7"/>
              </a:gs>
            </a:gsLst>
            <a:lin ang="16200000" scaled="0"/>
          </a:gradFill>
          <a:ln w="9525" cap="flat" cmpd="sng" algn="ctr">
            <a:solidFill>
              <a:srgbClr val="BB0E3D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 charset="0"/>
              <a:cs typeface="+mn-cs"/>
            </a:endParaRPr>
          </a:p>
        </p:txBody>
      </p:sp>
      <p:sp>
        <p:nvSpPr>
          <p:cNvPr id="65" name="Flowchart: Magnetic Disk 64">
            <a:extLst>
              <a:ext uri="{FF2B5EF4-FFF2-40B4-BE49-F238E27FC236}">
                <a16:creationId xmlns:a16="http://schemas.microsoft.com/office/drawing/2014/main" id="{91B7A708-E46E-418D-AD98-2B747E9D74E7}"/>
              </a:ext>
            </a:extLst>
          </p:cNvPr>
          <p:cNvSpPr/>
          <p:nvPr/>
        </p:nvSpPr>
        <p:spPr>
          <a:xfrm>
            <a:off x="2315670" y="2365196"/>
            <a:ext cx="331733" cy="139215"/>
          </a:xfrm>
          <a:prstGeom prst="flowChartMagneticDisk">
            <a:avLst/>
          </a:prstGeom>
          <a:gradFill rotWithShape="1">
            <a:gsLst>
              <a:gs pos="0">
                <a:srgbClr val="FFFFFF">
                  <a:lumMod val="65000"/>
                </a:srgbClr>
              </a:gs>
              <a:gs pos="100000">
                <a:srgbClr val="B87ACC"/>
              </a:gs>
            </a:gsLst>
            <a:lin ang="16200000" scaled="0"/>
          </a:gradFill>
          <a:ln w="9525" cap="flat" cmpd="sng" algn="ctr">
            <a:solidFill>
              <a:srgbClr val="BB0E3D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 charset="0"/>
              <a:cs typeface="+mn-cs"/>
            </a:endParaRPr>
          </a:p>
        </p:txBody>
      </p:sp>
      <p:sp>
        <p:nvSpPr>
          <p:cNvPr id="66" name="Flowchart: Magnetic Disk 65">
            <a:extLst>
              <a:ext uri="{FF2B5EF4-FFF2-40B4-BE49-F238E27FC236}">
                <a16:creationId xmlns:a16="http://schemas.microsoft.com/office/drawing/2014/main" id="{342E8AF4-C4A9-4EB1-BF75-B382A059CA35}"/>
              </a:ext>
            </a:extLst>
          </p:cNvPr>
          <p:cNvSpPr/>
          <p:nvPr/>
        </p:nvSpPr>
        <p:spPr>
          <a:xfrm>
            <a:off x="1670811" y="2410025"/>
            <a:ext cx="335443" cy="118793"/>
          </a:xfrm>
          <a:prstGeom prst="flowChartMagneticDisk">
            <a:avLst/>
          </a:prstGeom>
          <a:gradFill rotWithShape="1">
            <a:gsLst>
              <a:gs pos="0">
                <a:srgbClr val="FFFFFF">
                  <a:lumMod val="65000"/>
                </a:srgbClr>
              </a:gs>
              <a:gs pos="100000">
                <a:srgbClr val="848BC2"/>
              </a:gs>
            </a:gsLst>
            <a:lin ang="16200000" scaled="0"/>
          </a:gradFill>
          <a:ln w="9525" cap="flat" cmpd="sng" algn="ctr">
            <a:solidFill>
              <a:srgbClr val="BB0E3D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 charset="0"/>
              <a:cs typeface="+mn-cs"/>
            </a:endParaRPr>
          </a:p>
        </p:txBody>
      </p:sp>
      <p:sp>
        <p:nvSpPr>
          <p:cNvPr id="67" name="Flowchart: Magnetic Disk 66">
            <a:extLst>
              <a:ext uri="{FF2B5EF4-FFF2-40B4-BE49-F238E27FC236}">
                <a16:creationId xmlns:a16="http://schemas.microsoft.com/office/drawing/2014/main" id="{189A4CFE-B6FE-4F51-B5AE-698A27DC7684}"/>
              </a:ext>
            </a:extLst>
          </p:cNvPr>
          <p:cNvSpPr/>
          <p:nvPr/>
        </p:nvSpPr>
        <p:spPr>
          <a:xfrm>
            <a:off x="1334391" y="2294677"/>
            <a:ext cx="356508" cy="117424"/>
          </a:xfrm>
          <a:prstGeom prst="flowChartMagneticDisk">
            <a:avLst/>
          </a:prstGeom>
          <a:gradFill rotWithShape="1">
            <a:gsLst>
              <a:gs pos="0">
                <a:srgbClr val="FFFFFF">
                  <a:lumMod val="65000"/>
                </a:srgbClr>
              </a:gs>
              <a:gs pos="100000">
                <a:srgbClr val="6985DD"/>
              </a:gs>
            </a:gsLst>
            <a:lin ang="16200000" scaled="0"/>
          </a:gradFill>
          <a:ln w="9525" cap="flat" cmpd="sng" algn="ctr">
            <a:solidFill>
              <a:srgbClr val="BB0E3D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 charset="0"/>
              <a:cs typeface="+mn-cs"/>
            </a:endParaRP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FA5E0981-896E-416F-8B08-6499EA11C69D}"/>
              </a:ext>
            </a:extLst>
          </p:cNvPr>
          <p:cNvSpPr txBox="1"/>
          <p:nvPr/>
        </p:nvSpPr>
        <p:spPr>
          <a:xfrm>
            <a:off x="856335" y="1957367"/>
            <a:ext cx="2861568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charset="0"/>
                <a:ea typeface="ＭＳ Ｐゴシック" charset="0"/>
              </a:rPr>
              <a:t>DTP Stepping Stones Program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charset="0"/>
              <a:ea typeface="ＭＳ Ｐゴシック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FBE0F77-A905-4902-9A82-BF5FA69499CF}"/>
              </a:ext>
            </a:extLst>
          </p:cNvPr>
          <p:cNvSpPr/>
          <p:nvPr/>
        </p:nvSpPr>
        <p:spPr>
          <a:xfrm>
            <a:off x="875384" y="2017809"/>
            <a:ext cx="2615596" cy="562667"/>
          </a:xfrm>
          <a:prstGeom prst="rect">
            <a:avLst/>
          </a:prstGeom>
          <a:noFill/>
          <a:ln w="15875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" name="Arrow: Curved Right 13">
            <a:extLst>
              <a:ext uri="{FF2B5EF4-FFF2-40B4-BE49-F238E27FC236}">
                <a16:creationId xmlns:a16="http://schemas.microsoft.com/office/drawing/2014/main" id="{803449B1-B9A8-429E-A54E-08CB99997B7C}"/>
              </a:ext>
            </a:extLst>
          </p:cNvPr>
          <p:cNvSpPr/>
          <p:nvPr/>
        </p:nvSpPr>
        <p:spPr>
          <a:xfrm rot="4771601">
            <a:off x="4723986" y="-1042756"/>
            <a:ext cx="708073" cy="4583669"/>
          </a:xfrm>
          <a:prstGeom prst="curvedRightArrow">
            <a:avLst/>
          </a:prstGeom>
          <a:gradFill>
            <a:gsLst>
              <a:gs pos="0">
                <a:srgbClr val="0070C0"/>
              </a:gs>
              <a:gs pos="100000">
                <a:srgbClr val="C64E68"/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9AC685E7-5850-45AF-BB74-5B71F78859A9}"/>
              </a:ext>
            </a:extLst>
          </p:cNvPr>
          <p:cNvSpPr txBox="1"/>
          <p:nvPr/>
        </p:nvSpPr>
        <p:spPr>
          <a:xfrm>
            <a:off x="4333751" y="4251847"/>
            <a:ext cx="1520368" cy="646331"/>
          </a:xfrm>
          <a:prstGeom prst="rect">
            <a:avLst/>
          </a:prstGeom>
          <a:noFill/>
          <a:ln w="25400">
            <a:solidFill>
              <a:srgbClr val="008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charset="0"/>
                <a:ea typeface="ＭＳ Ｐゴシック" charset="0"/>
              </a:rPr>
              <a:t>Commercial development</a:t>
            </a:r>
          </a:p>
        </p:txBody>
      </p:sp>
      <p:sp>
        <p:nvSpPr>
          <p:cNvPr id="77" name="Arrow: Bent 76">
            <a:extLst>
              <a:ext uri="{FF2B5EF4-FFF2-40B4-BE49-F238E27FC236}">
                <a16:creationId xmlns:a16="http://schemas.microsoft.com/office/drawing/2014/main" id="{26834923-5884-4AD8-B714-88798B2124F9}"/>
              </a:ext>
            </a:extLst>
          </p:cNvPr>
          <p:cNvSpPr/>
          <p:nvPr/>
        </p:nvSpPr>
        <p:spPr>
          <a:xfrm rot="5400000">
            <a:off x="4755818" y="3448041"/>
            <a:ext cx="592166" cy="722074"/>
          </a:xfrm>
          <a:prstGeom prst="bentArrow">
            <a:avLst/>
          </a:prstGeom>
          <a:gradFill>
            <a:gsLst>
              <a:gs pos="0">
                <a:schemeClr val="tx1"/>
              </a:gs>
              <a:gs pos="100000">
                <a:schemeClr val="bg2">
                  <a:lumMod val="10000"/>
                </a:schemeClr>
              </a:gs>
            </a:gsLst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58435B5-A18D-45F0-9F6E-CAD5B09B6B9B}"/>
              </a:ext>
            </a:extLst>
          </p:cNvPr>
          <p:cNvSpPr/>
          <p:nvPr/>
        </p:nvSpPr>
        <p:spPr>
          <a:xfrm>
            <a:off x="5779036" y="1387708"/>
            <a:ext cx="3289881" cy="2680122"/>
          </a:xfrm>
          <a:prstGeom prst="rect">
            <a:avLst/>
          </a:prstGeom>
          <a:noFill/>
          <a:ln w="254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002AD8C8-075B-4B71-A9DB-2F05AFCA65E1}"/>
              </a:ext>
            </a:extLst>
          </p:cNvPr>
          <p:cNvSpPr txBox="1"/>
          <p:nvPr/>
        </p:nvSpPr>
        <p:spPr>
          <a:xfrm>
            <a:off x="6881192" y="4731395"/>
            <a:ext cx="18818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https://dtp.cancer.gov/</a:t>
            </a:r>
          </a:p>
        </p:txBody>
      </p:sp>
    </p:spTree>
    <p:extLst>
      <p:ext uri="{BB962C8B-B14F-4D97-AF65-F5344CB8AC3E}">
        <p14:creationId xmlns:p14="http://schemas.microsoft.com/office/powerpoint/2010/main" val="4705258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  <p:bldP spid="30" grpId="0" animBg="1"/>
      <p:bldP spid="4" grpId="0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/>
      <p:bldP spid="10" grpId="0" animBg="1"/>
      <p:bldP spid="14" grpId="0" animBg="1"/>
      <p:bldP spid="2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sz="quarter" idx="11"/>
          </p:nvPr>
        </p:nvSpPr>
        <p:spPr>
          <a:xfrm>
            <a:off x="1289300" y="1506143"/>
            <a:ext cx="6725449" cy="3107742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en-US" sz="1800" dirty="0"/>
              <a:t>Academic priorities</a:t>
            </a:r>
          </a:p>
          <a:p>
            <a:pPr>
              <a:spcAft>
                <a:spcPts val="600"/>
              </a:spcAft>
            </a:pPr>
            <a:r>
              <a:rPr lang="en-US" sz="1800" dirty="0"/>
              <a:t>Inexperience</a:t>
            </a:r>
          </a:p>
          <a:p>
            <a:pPr>
              <a:spcAft>
                <a:spcPts val="600"/>
              </a:spcAft>
            </a:pPr>
            <a:r>
              <a:rPr lang="en-US" sz="1800" dirty="0"/>
              <a:t>Continuity of funding (esp. for development)</a:t>
            </a:r>
          </a:p>
          <a:p>
            <a:pPr>
              <a:spcAft>
                <a:spcPts val="600"/>
              </a:spcAft>
            </a:pPr>
            <a:r>
              <a:rPr lang="en-US" sz="1800" dirty="0"/>
              <a:t>Inadequate access to preclinical resources</a:t>
            </a:r>
          </a:p>
          <a:p>
            <a:pPr>
              <a:spcAft>
                <a:spcPts val="600"/>
              </a:spcAft>
            </a:pPr>
            <a:r>
              <a:rPr lang="en-US" sz="1800" dirty="0"/>
              <a:t>Regulatory risk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5277334F-95E0-4BBC-9494-B99460DCE824}"/>
              </a:ext>
            </a:extLst>
          </p:cNvPr>
          <p:cNvSpPr txBox="1">
            <a:spLocks/>
          </p:cNvSpPr>
          <p:nvPr/>
        </p:nvSpPr>
        <p:spPr>
          <a:xfrm>
            <a:off x="4572" y="375138"/>
            <a:ext cx="9144000" cy="592466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Overcoming Barriers to Innovation and Product 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Arial"/>
                <a:ea typeface="+mj-ea"/>
              </a:rPr>
              <a:t>ranslation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latin typeface="Arial"/>
              <a:ea typeface="+mj-ea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96C9BD4-ADD5-4009-90E3-5E6999DE4C6E}"/>
              </a:ext>
            </a:extLst>
          </p:cNvPr>
          <p:cNvSpPr txBox="1"/>
          <p:nvPr/>
        </p:nvSpPr>
        <p:spPr>
          <a:xfrm>
            <a:off x="6881192" y="4731395"/>
            <a:ext cx="18818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https://dtp.cancer.gov/</a:t>
            </a:r>
          </a:p>
        </p:txBody>
      </p:sp>
    </p:spTree>
    <p:extLst>
      <p:ext uri="{BB962C8B-B14F-4D97-AF65-F5344CB8AC3E}">
        <p14:creationId xmlns:p14="http://schemas.microsoft.com/office/powerpoint/2010/main" val="48754816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F6D8595E-A4F7-40EF-9AB3-BF50F9533373}"/>
              </a:ext>
            </a:extLst>
          </p:cNvPr>
          <p:cNvSpPr txBox="1">
            <a:spLocks/>
          </p:cNvSpPr>
          <p:nvPr/>
        </p:nvSpPr>
        <p:spPr>
          <a:xfrm>
            <a:off x="0" y="336061"/>
            <a:ext cx="9144000" cy="593373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Why NCI Support for Development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Arial"/>
                <a:ea typeface="+mj-ea"/>
              </a:rPr>
              <a:t>?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latin typeface="Arial"/>
              <a:ea typeface="+mj-ea"/>
              <a:cs typeface="Arial" panose="020B0604020202020204" pitchFamily="34" charset="0"/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7483ED86-0D3A-48F1-8DA1-F58A98D55454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1182532" y="1388787"/>
            <a:ext cx="6778936" cy="2766003"/>
          </a:xfrm>
        </p:spPr>
        <p:txBody>
          <a:bodyPr/>
          <a:lstStyle/>
          <a:p>
            <a:r>
              <a:rPr lang="en-US" sz="1800" dirty="0"/>
              <a:t>Expand access to federal resources for product development</a:t>
            </a:r>
          </a:p>
          <a:p>
            <a:r>
              <a:rPr lang="en-US" sz="1800" dirty="0"/>
              <a:t>Support NIH investment in peer-reviewed programs</a:t>
            </a:r>
          </a:p>
          <a:p>
            <a:r>
              <a:rPr lang="en-US" sz="1800" dirty="0"/>
              <a:t>Improve chances for attracting investment and partnering</a:t>
            </a:r>
          </a:p>
          <a:p>
            <a:r>
              <a:rPr lang="en-US" sz="1800" dirty="0"/>
              <a:t>Fill the </a:t>
            </a:r>
            <a:r>
              <a:rPr lang="en-US" sz="1800" dirty="0" err="1"/>
              <a:t>NExT</a:t>
            </a:r>
            <a:r>
              <a:rPr lang="en-US" sz="1800" dirty="0"/>
              <a:t> pipeline with new therapeutic drugs/strategies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endParaRPr lang="en-US" sz="18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550921E-7C14-454D-B728-4063F06A5A24}"/>
              </a:ext>
            </a:extLst>
          </p:cNvPr>
          <p:cNvSpPr txBox="1"/>
          <p:nvPr/>
        </p:nvSpPr>
        <p:spPr>
          <a:xfrm>
            <a:off x="6881192" y="4731395"/>
            <a:ext cx="18818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https://dtp.cancer.gov/</a:t>
            </a:r>
          </a:p>
        </p:txBody>
      </p:sp>
    </p:spTree>
    <p:extLst>
      <p:ext uri="{BB962C8B-B14F-4D97-AF65-F5344CB8AC3E}">
        <p14:creationId xmlns:p14="http://schemas.microsoft.com/office/powerpoint/2010/main" val="157184542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F6D8595E-A4F7-40EF-9AB3-BF50F9533373}"/>
              </a:ext>
            </a:extLst>
          </p:cNvPr>
          <p:cNvSpPr txBox="1">
            <a:spLocks/>
          </p:cNvSpPr>
          <p:nvPr/>
        </p:nvSpPr>
        <p:spPr>
          <a:xfrm>
            <a:off x="0" y="375137"/>
            <a:ext cx="9144000" cy="594757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+mn-lt"/>
                <a:ea typeface="+mj-ea"/>
              </a:rPr>
              <a:t>Stepping Stones Outreach Goals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latin typeface="+mn-lt"/>
              <a:ea typeface="+mj-ea"/>
              <a:cs typeface="Arial" panose="020B0604020202020204" pitchFamily="34" charset="0"/>
            </a:endParaRP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42EC5688-D895-45B3-8208-14B4066FB01F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1271290" y="1308956"/>
            <a:ext cx="6160788" cy="3422439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en-US" dirty="0"/>
              <a:t>Lowering Risk</a:t>
            </a:r>
          </a:p>
          <a:p>
            <a:pPr lvl="1">
              <a:spcAft>
                <a:spcPts val="600"/>
              </a:spcAft>
            </a:pPr>
            <a:r>
              <a:rPr lang="en-US" sz="1800" dirty="0"/>
              <a:t>Provide assessment of product development vulnerabilities</a:t>
            </a:r>
          </a:p>
          <a:p>
            <a:pPr lvl="1">
              <a:spcAft>
                <a:spcPts val="600"/>
              </a:spcAft>
            </a:pPr>
            <a:r>
              <a:rPr lang="en-US" sz="1800" dirty="0"/>
              <a:t>Target critical gaps in product development to build data</a:t>
            </a:r>
          </a:p>
          <a:p>
            <a:pPr lvl="1">
              <a:spcAft>
                <a:spcPts val="600"/>
              </a:spcAft>
            </a:pPr>
            <a:r>
              <a:rPr lang="en-US" sz="1800" dirty="0"/>
              <a:t>Team approach to cover the entire critical path</a:t>
            </a:r>
          </a:p>
          <a:p>
            <a:pPr lvl="1">
              <a:spcAft>
                <a:spcPts val="600"/>
              </a:spcAft>
            </a:pPr>
            <a:r>
              <a:rPr lang="en-US" sz="1800" dirty="0"/>
              <a:t>Load pipeline with competitive </a:t>
            </a:r>
            <a:r>
              <a:rPr lang="en-US" sz="1800" dirty="0" err="1"/>
              <a:t>NExT</a:t>
            </a:r>
            <a:r>
              <a:rPr lang="en-US" sz="1800" dirty="0"/>
              <a:t> applicants, enable further investment and partnering</a:t>
            </a:r>
          </a:p>
          <a:p>
            <a:pPr>
              <a:spcAft>
                <a:spcPts val="600"/>
              </a:spcAft>
            </a:pPr>
            <a:r>
              <a:rPr lang="en-US" dirty="0"/>
              <a:t>Tracking Progress of Investment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7676B3D-C72C-40A8-8382-3FC91E51D1E6}"/>
              </a:ext>
            </a:extLst>
          </p:cNvPr>
          <p:cNvSpPr txBox="1"/>
          <p:nvPr/>
        </p:nvSpPr>
        <p:spPr>
          <a:xfrm>
            <a:off x="6881192" y="4731395"/>
            <a:ext cx="18818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https://dtp.cancer.gov/</a:t>
            </a:r>
          </a:p>
        </p:txBody>
      </p:sp>
    </p:spTree>
    <p:extLst>
      <p:ext uri="{BB962C8B-B14F-4D97-AF65-F5344CB8AC3E}">
        <p14:creationId xmlns:p14="http://schemas.microsoft.com/office/powerpoint/2010/main" val="68594522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F6D8595E-A4F7-40EF-9AB3-BF50F9533373}"/>
              </a:ext>
            </a:extLst>
          </p:cNvPr>
          <p:cNvSpPr txBox="1">
            <a:spLocks/>
          </p:cNvSpPr>
          <p:nvPr/>
        </p:nvSpPr>
        <p:spPr>
          <a:xfrm>
            <a:off x="0" y="296984"/>
            <a:ext cx="9144000" cy="670619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Arial"/>
                <a:ea typeface="+mj-ea"/>
              </a:rPr>
              <a:t>Current Process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latin typeface="Arial"/>
              <a:ea typeface="+mj-ea"/>
              <a:cs typeface="Arial" panose="020B0604020202020204" pitchFamily="34" charset="0"/>
            </a:endParaRP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42EC5688-D895-45B3-8208-14B4066FB01F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1181295" y="1078259"/>
            <a:ext cx="7041430" cy="3259983"/>
          </a:xfrm>
        </p:spPr>
        <p:txBody>
          <a:bodyPr/>
          <a:lstStyle/>
          <a:p>
            <a:pPr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>
                    <a:lumMod val="50000"/>
                  </a:schemeClr>
                </a:solidFill>
              </a:rPr>
              <a:t>Program Director consultation with Investigators to assess interest/review data</a:t>
            </a:r>
          </a:p>
          <a:p>
            <a:pPr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>
                    <a:lumMod val="50000"/>
                  </a:schemeClr>
                </a:solidFill>
              </a:rPr>
              <a:t>Conference call/meeting with DTP to discuss gaps and opportunities</a:t>
            </a:r>
          </a:p>
          <a:p>
            <a:pPr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>
                    <a:lumMod val="50000"/>
                  </a:schemeClr>
                </a:solidFill>
              </a:rPr>
              <a:t>Short list of discrete studies to be performed, in priority order</a:t>
            </a:r>
          </a:p>
          <a:p>
            <a:pPr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>
                    <a:lumMod val="50000"/>
                  </a:schemeClr>
                </a:solidFill>
              </a:rPr>
              <a:t>Gain approval from Division leadership </a:t>
            </a:r>
          </a:p>
          <a:p>
            <a:pPr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>
                    <a:lumMod val="50000"/>
                  </a:schemeClr>
                </a:solidFill>
              </a:rPr>
              <a:t>MTA negotiation for transfer of compound and data</a:t>
            </a:r>
          </a:p>
          <a:p>
            <a:pPr marL="228600" lvl="1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i="1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</a:rPr>
              <a:t>All communications with federal program staff is confidential even prior to MTA</a:t>
            </a:r>
            <a:endParaRPr lang="en-US" sz="1800" dirty="0">
              <a:solidFill>
                <a:schemeClr val="tx1">
                  <a:lumMod val="50000"/>
                </a:schemeClr>
              </a:solidFill>
            </a:endParaRPr>
          </a:p>
          <a:p>
            <a:pPr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>
                    <a:lumMod val="50000"/>
                  </a:schemeClr>
                </a:solidFill>
              </a:rPr>
              <a:t>Work performed by NCI, data/materials provided to PI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5C77059-B2A6-414A-B2E4-0B4F20470E19}"/>
              </a:ext>
            </a:extLst>
          </p:cNvPr>
          <p:cNvSpPr txBox="1"/>
          <p:nvPr/>
        </p:nvSpPr>
        <p:spPr>
          <a:xfrm>
            <a:off x="6881192" y="4731395"/>
            <a:ext cx="18818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https://dtp.cancer.gov/</a:t>
            </a:r>
          </a:p>
        </p:txBody>
      </p:sp>
    </p:spTree>
    <p:extLst>
      <p:ext uri="{BB962C8B-B14F-4D97-AF65-F5344CB8AC3E}">
        <p14:creationId xmlns:p14="http://schemas.microsoft.com/office/powerpoint/2010/main" val="80341817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94202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76018B-E3F5-4984-A2CB-7E56CB46413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Grant Funding Opportunities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0D6CCC0-6EC4-4DF0-8932-78AB64104A7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Suzanne Forry, PhD </a:t>
            </a:r>
          </a:p>
          <a:p>
            <a:r>
              <a:rPr lang="en-US" dirty="0"/>
              <a:t>Connie Sommers, PhD</a:t>
            </a:r>
          </a:p>
        </p:txBody>
      </p:sp>
    </p:spTree>
    <p:extLst>
      <p:ext uri="{BB962C8B-B14F-4D97-AF65-F5344CB8AC3E}">
        <p14:creationId xmlns:p14="http://schemas.microsoft.com/office/powerpoint/2010/main" val="30946078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43B3E374-F4BD-4D47-AFE6-51C087D8EC9D}"/>
              </a:ext>
            </a:extLst>
          </p:cNvPr>
          <p:cNvSpPr/>
          <p:nvPr/>
        </p:nvSpPr>
        <p:spPr>
          <a:xfrm>
            <a:off x="1591734" y="2352402"/>
            <a:ext cx="5096933" cy="1601534"/>
          </a:xfrm>
          <a:prstGeom prst="roundRect">
            <a:avLst/>
          </a:prstGeom>
          <a:pattFill prst="lgConfetti">
            <a:fgClr>
              <a:schemeClr val="bg2">
                <a:lumMod val="75000"/>
              </a:schemeClr>
            </a:fgClr>
            <a:bgClr>
              <a:schemeClr val="bg1"/>
            </a:bgClr>
          </a:patt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0709554-F8E1-4597-99BD-87CDAB3247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DTP Pathways to the Clinic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01204D8D-E52B-46DB-957B-007ED3BF596A}"/>
              </a:ext>
            </a:extLst>
          </p:cNvPr>
          <p:cNvGrpSpPr/>
          <p:nvPr/>
        </p:nvGrpSpPr>
        <p:grpSpPr>
          <a:xfrm>
            <a:off x="493776" y="2690936"/>
            <a:ext cx="8269224" cy="1110606"/>
            <a:chOff x="493776" y="2055933"/>
            <a:chExt cx="8269224" cy="1110606"/>
          </a:xfrm>
        </p:grpSpPr>
        <p:sp>
          <p:nvSpPr>
            <p:cNvPr id="3" name="Arrow: Right 2">
              <a:extLst>
                <a:ext uri="{FF2B5EF4-FFF2-40B4-BE49-F238E27FC236}">
                  <a16:creationId xmlns:a16="http://schemas.microsoft.com/office/drawing/2014/main" id="{1AF703F9-3D20-4034-9230-A6CCFC52CA78}"/>
                </a:ext>
              </a:extLst>
            </p:cNvPr>
            <p:cNvSpPr/>
            <p:nvPr/>
          </p:nvSpPr>
          <p:spPr>
            <a:xfrm>
              <a:off x="493776" y="2055933"/>
              <a:ext cx="8269224" cy="1110606"/>
            </a:xfrm>
            <a:prstGeom prst="rightArrow">
              <a:avLst/>
            </a:prstGeom>
            <a:gradFill flip="none" rotWithShape="1">
              <a:gsLst>
                <a:gs pos="0">
                  <a:schemeClr val="accent4"/>
                </a:gs>
                <a:gs pos="100000">
                  <a:schemeClr val="accent1">
                    <a:lumMod val="100000"/>
                  </a:schemeClr>
                </a:gs>
              </a:gsLst>
              <a:lin ang="0" scaled="1"/>
              <a:tileRect/>
            </a:gradFill>
            <a:ln>
              <a:noFill/>
            </a:ln>
            <a:effectLst>
              <a:glow rad="63500">
                <a:schemeClr val="accent1">
                  <a:satMod val="175000"/>
                  <a:alpha val="40000"/>
                </a:schemeClr>
              </a:glow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193C67BC-EEC0-4F8E-97E8-CCE91903D81F}"/>
                </a:ext>
              </a:extLst>
            </p:cNvPr>
            <p:cNvSpPr txBox="1"/>
            <p:nvPr/>
          </p:nvSpPr>
          <p:spPr>
            <a:xfrm>
              <a:off x="575733" y="2318848"/>
              <a:ext cx="11176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solidFill>
                    <a:schemeClr val="bg1"/>
                  </a:solidFill>
                </a:rPr>
                <a:t>Basic Research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2ABFAD5C-D5D9-4F09-A1DC-4355B2465FD3}"/>
                </a:ext>
              </a:extLst>
            </p:cNvPr>
            <p:cNvSpPr txBox="1"/>
            <p:nvPr/>
          </p:nvSpPr>
          <p:spPr>
            <a:xfrm>
              <a:off x="3189227" y="2436361"/>
              <a:ext cx="257657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solidFill>
                    <a:schemeClr val="bg1"/>
                  </a:solidFill>
                </a:rPr>
                <a:t>Preclinical Research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AD8A16AF-2DC1-4DF6-97AD-0D31E643FF52}"/>
                </a:ext>
              </a:extLst>
            </p:cNvPr>
            <p:cNvSpPr txBox="1"/>
            <p:nvPr/>
          </p:nvSpPr>
          <p:spPr>
            <a:xfrm>
              <a:off x="6942667" y="2318848"/>
              <a:ext cx="11176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solidFill>
                    <a:schemeClr val="bg1"/>
                  </a:solidFill>
                </a:rPr>
                <a:t>Clinical Research</a:t>
              </a:r>
            </a:p>
          </p:txBody>
        </p: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E27CCBC9-D532-4D05-A9F9-51963E125C53}"/>
                </a:ext>
              </a:extLst>
            </p:cNvPr>
            <p:cNvCxnSpPr/>
            <p:nvPr/>
          </p:nvCxnSpPr>
          <p:spPr>
            <a:xfrm>
              <a:off x="6688667" y="2318848"/>
              <a:ext cx="0" cy="584775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CD9D5BAA-52CC-417F-8805-011C59AE4C44}"/>
                </a:ext>
              </a:extLst>
            </p:cNvPr>
            <p:cNvCxnSpPr>
              <a:cxnSpLocks/>
            </p:cNvCxnSpPr>
            <p:nvPr/>
          </p:nvCxnSpPr>
          <p:spPr>
            <a:xfrm>
              <a:off x="1591734" y="2318848"/>
              <a:ext cx="0" cy="584775"/>
            </a:xfrm>
            <a:prstGeom prst="line">
              <a:avLst/>
            </a:prstGeom>
            <a:ln>
              <a:solidFill>
                <a:schemeClr val="bg1"/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Rectangle 11">
            <a:extLst>
              <a:ext uri="{FF2B5EF4-FFF2-40B4-BE49-F238E27FC236}">
                <a16:creationId xmlns:a16="http://schemas.microsoft.com/office/drawing/2014/main" id="{8F6FF8A7-D661-47EB-A11F-071C333A07EC}"/>
              </a:ext>
            </a:extLst>
          </p:cNvPr>
          <p:cNvSpPr/>
          <p:nvPr/>
        </p:nvSpPr>
        <p:spPr>
          <a:xfrm>
            <a:off x="1591734" y="891968"/>
            <a:ext cx="5096933" cy="381000"/>
          </a:xfrm>
          <a:prstGeom prst="rect">
            <a:avLst/>
          </a:prstGeom>
          <a:solidFill>
            <a:schemeClr val="tx1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DTP Grants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7F661CD-A721-425C-8022-F9DCE559F985}"/>
              </a:ext>
            </a:extLst>
          </p:cNvPr>
          <p:cNvSpPr txBox="1"/>
          <p:nvPr/>
        </p:nvSpPr>
        <p:spPr>
          <a:xfrm>
            <a:off x="2472272" y="2438400"/>
            <a:ext cx="3759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tx1">
                    <a:lumMod val="50000"/>
                  </a:schemeClr>
                </a:solidFill>
              </a:rPr>
              <a:t>DTP Services and Resources</a:t>
            </a:r>
          </a:p>
        </p:txBody>
      </p:sp>
      <p:sp>
        <p:nvSpPr>
          <p:cNvPr id="16" name="Flowchart: Magnetic Disk 15">
            <a:extLst>
              <a:ext uri="{FF2B5EF4-FFF2-40B4-BE49-F238E27FC236}">
                <a16:creationId xmlns:a16="http://schemas.microsoft.com/office/drawing/2014/main" id="{6998FFCC-C5BC-4C16-865F-8C822C9A10DE}"/>
              </a:ext>
            </a:extLst>
          </p:cNvPr>
          <p:cNvSpPr/>
          <p:nvPr/>
        </p:nvSpPr>
        <p:spPr>
          <a:xfrm>
            <a:off x="4969941" y="1685641"/>
            <a:ext cx="846667" cy="338666"/>
          </a:xfrm>
          <a:prstGeom prst="flowChartMagneticDisk">
            <a:avLst/>
          </a:prstGeom>
          <a:gradFill>
            <a:gsLst>
              <a:gs pos="0">
                <a:schemeClr val="bg2">
                  <a:lumMod val="6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lowchart: Magnetic Disk 16">
            <a:extLst>
              <a:ext uri="{FF2B5EF4-FFF2-40B4-BE49-F238E27FC236}">
                <a16:creationId xmlns:a16="http://schemas.microsoft.com/office/drawing/2014/main" id="{DED2168F-FB57-43DA-A642-28ED271AF03F}"/>
              </a:ext>
            </a:extLst>
          </p:cNvPr>
          <p:cNvSpPr/>
          <p:nvPr/>
        </p:nvSpPr>
        <p:spPr>
          <a:xfrm>
            <a:off x="5842000" y="1583152"/>
            <a:ext cx="846667" cy="338666"/>
          </a:xfrm>
          <a:prstGeom prst="flowChartMagneticDisk">
            <a:avLst/>
          </a:prstGeom>
          <a:gradFill>
            <a:gsLst>
              <a:gs pos="0">
                <a:schemeClr val="bg2">
                  <a:lumMod val="65000"/>
                </a:schemeClr>
              </a:gs>
              <a:gs pos="100000">
                <a:schemeClr val="accent1"/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lowchart: Magnetic Disk 17">
            <a:extLst>
              <a:ext uri="{FF2B5EF4-FFF2-40B4-BE49-F238E27FC236}">
                <a16:creationId xmlns:a16="http://schemas.microsoft.com/office/drawing/2014/main" id="{0C390483-B40C-4BD7-A45A-50CCD6F4598C}"/>
              </a:ext>
            </a:extLst>
          </p:cNvPr>
          <p:cNvSpPr/>
          <p:nvPr/>
        </p:nvSpPr>
        <p:spPr>
          <a:xfrm>
            <a:off x="3201922" y="1609342"/>
            <a:ext cx="846667" cy="338666"/>
          </a:xfrm>
          <a:prstGeom prst="flowChartMagneticDisk">
            <a:avLst/>
          </a:prstGeom>
          <a:gradFill>
            <a:gsLst>
              <a:gs pos="0">
                <a:schemeClr val="bg2">
                  <a:lumMod val="65000"/>
                </a:schemeClr>
              </a:gs>
              <a:gs pos="100000">
                <a:srgbClr val="847FC7"/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Flowchart: Magnetic Disk 18">
            <a:extLst>
              <a:ext uri="{FF2B5EF4-FFF2-40B4-BE49-F238E27FC236}">
                <a16:creationId xmlns:a16="http://schemas.microsoft.com/office/drawing/2014/main" id="{73E15D5E-9AD0-403D-B867-C612F4CE9B99}"/>
              </a:ext>
            </a:extLst>
          </p:cNvPr>
          <p:cNvSpPr/>
          <p:nvPr/>
        </p:nvSpPr>
        <p:spPr>
          <a:xfrm>
            <a:off x="4092279" y="1735552"/>
            <a:ext cx="846667" cy="338666"/>
          </a:xfrm>
          <a:prstGeom prst="flowChartMagneticDisk">
            <a:avLst/>
          </a:prstGeom>
          <a:gradFill>
            <a:gsLst>
              <a:gs pos="0">
                <a:schemeClr val="bg2">
                  <a:lumMod val="65000"/>
                </a:schemeClr>
              </a:gs>
              <a:gs pos="100000">
                <a:srgbClr val="B87ACC"/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Flowchart: Magnetic Disk 19">
            <a:extLst>
              <a:ext uri="{FF2B5EF4-FFF2-40B4-BE49-F238E27FC236}">
                <a16:creationId xmlns:a16="http://schemas.microsoft.com/office/drawing/2014/main" id="{8E14F00D-C3D1-455A-A61C-CF8D990E185F}"/>
              </a:ext>
            </a:extLst>
          </p:cNvPr>
          <p:cNvSpPr/>
          <p:nvPr/>
        </p:nvSpPr>
        <p:spPr>
          <a:xfrm>
            <a:off x="2355255" y="1709023"/>
            <a:ext cx="846667" cy="338666"/>
          </a:xfrm>
          <a:prstGeom prst="flowChartMagneticDisk">
            <a:avLst/>
          </a:prstGeom>
          <a:gradFill>
            <a:gsLst>
              <a:gs pos="0">
                <a:schemeClr val="bg2">
                  <a:lumMod val="65000"/>
                </a:schemeClr>
              </a:gs>
              <a:gs pos="100000">
                <a:srgbClr val="848BC2"/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Flowchart: Magnetic Disk 20">
            <a:extLst>
              <a:ext uri="{FF2B5EF4-FFF2-40B4-BE49-F238E27FC236}">
                <a16:creationId xmlns:a16="http://schemas.microsoft.com/office/drawing/2014/main" id="{98831235-43AE-4B6B-80BB-8218C06D547D}"/>
              </a:ext>
            </a:extLst>
          </p:cNvPr>
          <p:cNvSpPr/>
          <p:nvPr/>
        </p:nvSpPr>
        <p:spPr>
          <a:xfrm>
            <a:off x="1572249" y="1568934"/>
            <a:ext cx="846667" cy="338666"/>
          </a:xfrm>
          <a:prstGeom prst="flowChartMagneticDisk">
            <a:avLst/>
          </a:prstGeom>
          <a:gradFill>
            <a:gsLst>
              <a:gs pos="0">
                <a:schemeClr val="bg2">
                  <a:lumMod val="65000"/>
                </a:schemeClr>
              </a:gs>
              <a:gs pos="100000">
                <a:srgbClr val="6985DD"/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Left Brace 21">
            <a:extLst>
              <a:ext uri="{FF2B5EF4-FFF2-40B4-BE49-F238E27FC236}">
                <a16:creationId xmlns:a16="http://schemas.microsoft.com/office/drawing/2014/main" id="{341D8C09-CD83-403A-83B7-EA605F22B009}"/>
              </a:ext>
            </a:extLst>
          </p:cNvPr>
          <p:cNvSpPr/>
          <p:nvPr/>
        </p:nvSpPr>
        <p:spPr>
          <a:xfrm>
            <a:off x="1219200" y="1488868"/>
            <a:ext cx="322054" cy="585350"/>
          </a:xfrm>
          <a:prstGeom prst="leftBrace">
            <a:avLst>
              <a:gd name="adj1" fmla="val 68906"/>
              <a:gd name="adj2" fmla="val 50000"/>
            </a:avLst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1A10557-73AA-4870-9F71-457DF75FF232}"/>
              </a:ext>
            </a:extLst>
          </p:cNvPr>
          <p:cNvSpPr txBox="1"/>
          <p:nvPr/>
        </p:nvSpPr>
        <p:spPr>
          <a:xfrm>
            <a:off x="321737" y="1073994"/>
            <a:ext cx="117991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tx1">
                    <a:lumMod val="50000"/>
                  </a:schemeClr>
                </a:solidFill>
              </a:rPr>
              <a:t>DTP Stepping Stones Program</a:t>
            </a:r>
          </a:p>
        </p:txBody>
      </p:sp>
      <p:sp>
        <p:nvSpPr>
          <p:cNvPr id="31" name="Arrow: Right 30">
            <a:extLst>
              <a:ext uri="{FF2B5EF4-FFF2-40B4-BE49-F238E27FC236}">
                <a16:creationId xmlns:a16="http://schemas.microsoft.com/office/drawing/2014/main" id="{EE753AD6-C3C8-4CEB-A212-0383A7F70CCC}"/>
              </a:ext>
            </a:extLst>
          </p:cNvPr>
          <p:cNvSpPr/>
          <p:nvPr/>
        </p:nvSpPr>
        <p:spPr>
          <a:xfrm>
            <a:off x="1591734" y="4004735"/>
            <a:ext cx="7067634" cy="609600"/>
          </a:xfrm>
          <a:prstGeom prst="rightArrow">
            <a:avLst/>
          </a:prstGeom>
          <a:gradFill flip="none" rotWithShape="1">
            <a:gsLst>
              <a:gs pos="0">
                <a:schemeClr val="accent4"/>
              </a:gs>
              <a:gs pos="100000">
                <a:schemeClr val="accent1"/>
              </a:gs>
            </a:gsLst>
            <a:lin ang="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NCI Experimental Therapeutics (</a:t>
            </a:r>
            <a:r>
              <a:rPr lang="en-US" dirty="0" err="1"/>
              <a:t>NExT</a:t>
            </a:r>
            <a:r>
              <a:rPr lang="en-US" dirty="0"/>
              <a:t>) Program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EC62537-1480-40FD-A422-4058CCE2F4C7}"/>
              </a:ext>
            </a:extLst>
          </p:cNvPr>
          <p:cNvSpPr txBox="1"/>
          <p:nvPr/>
        </p:nvSpPr>
        <p:spPr>
          <a:xfrm>
            <a:off x="6881192" y="4731395"/>
            <a:ext cx="18818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https://dtp.cancer.gov/</a:t>
            </a:r>
          </a:p>
        </p:txBody>
      </p:sp>
    </p:spTree>
    <p:extLst>
      <p:ext uri="{BB962C8B-B14F-4D97-AF65-F5344CB8AC3E}">
        <p14:creationId xmlns:p14="http://schemas.microsoft.com/office/powerpoint/2010/main" val="19367449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CF54EC-130B-4D81-99B7-CA3AA982E9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0642" y="311658"/>
            <a:ext cx="8258726" cy="317395"/>
          </a:xfrm>
        </p:spPr>
        <p:txBody>
          <a:bodyPr/>
          <a:lstStyle/>
          <a:p>
            <a:r>
              <a:rPr lang="en-US" sz="2000" b="1" dirty="0"/>
              <a:t>DTP Preclinical Therapeutics Grants Branch (PTGB): Areas of Focus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10A1F6-28AE-4BBB-9E72-29B9382BAF8F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400643" y="1958975"/>
            <a:ext cx="8165592" cy="2443691"/>
          </a:xfrm>
        </p:spPr>
        <p:txBody>
          <a:bodyPr/>
          <a:lstStyle/>
          <a:p>
            <a:r>
              <a:rPr lang="en-US" sz="1800" dirty="0">
                <a:solidFill>
                  <a:schemeClr val="tx1">
                    <a:lumMod val="50000"/>
                  </a:schemeClr>
                </a:solidFill>
              </a:rPr>
              <a:t>Discovery, development and evaluation of </a:t>
            </a:r>
            <a:r>
              <a:rPr lang="en-US" sz="1800" dirty="0">
                <a:solidFill>
                  <a:schemeClr val="tx1">
                    <a:lumMod val="50000"/>
                  </a:schemeClr>
                </a:solidFill>
                <a:highlight>
                  <a:srgbClr val="FFFF00"/>
                </a:highlight>
              </a:rPr>
              <a:t>small molecules </a:t>
            </a:r>
            <a:r>
              <a:rPr lang="en-US" sz="1800" dirty="0">
                <a:solidFill>
                  <a:schemeClr val="tx1">
                    <a:lumMod val="50000"/>
                  </a:schemeClr>
                </a:solidFill>
              </a:rPr>
              <a:t>(synthetic or natural product origin)</a:t>
            </a:r>
          </a:p>
          <a:p>
            <a:r>
              <a:rPr lang="en-US" sz="1800" dirty="0">
                <a:solidFill>
                  <a:schemeClr val="tx1">
                    <a:lumMod val="50000"/>
                  </a:schemeClr>
                </a:solidFill>
              </a:rPr>
              <a:t>Drug delivery using various enabling technologies (e.g. ADC, nanotechnology)</a:t>
            </a:r>
          </a:p>
          <a:p>
            <a:r>
              <a:rPr lang="en-US" sz="1800" dirty="0">
                <a:solidFill>
                  <a:schemeClr val="tx1">
                    <a:lumMod val="50000"/>
                  </a:schemeClr>
                </a:solidFill>
              </a:rPr>
              <a:t>Cancer drug targets: extracellular or intracellular processes (excluding immune interactions)</a:t>
            </a:r>
          </a:p>
          <a:p>
            <a:r>
              <a:rPr lang="en-US" sz="1800" dirty="0">
                <a:solidFill>
                  <a:schemeClr val="tx1">
                    <a:lumMod val="50000"/>
                  </a:schemeClr>
                </a:solidFill>
              </a:rPr>
              <a:t>Development studies including mechanism(s) of action of therapeutic agents, mechanisms of resistance, rational drug combinations, novel preclinical models, drug efficacy, drug pharmacology, and drug toxicology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4D3950-FEDC-4F2B-B12B-C3CA92D7FB51}"/>
              </a:ext>
            </a:extLst>
          </p:cNvPr>
          <p:cNvGrpSpPr/>
          <p:nvPr/>
        </p:nvGrpSpPr>
        <p:grpSpPr>
          <a:xfrm>
            <a:off x="400642" y="778933"/>
            <a:ext cx="8165593" cy="389467"/>
            <a:chOff x="493775" y="4351867"/>
            <a:chExt cx="8165593" cy="389467"/>
          </a:xfrm>
        </p:grpSpPr>
        <p:sp>
          <p:nvSpPr>
            <p:cNvPr id="13" name="Arrow: Pentagon 12">
              <a:extLst>
                <a:ext uri="{FF2B5EF4-FFF2-40B4-BE49-F238E27FC236}">
                  <a16:creationId xmlns:a16="http://schemas.microsoft.com/office/drawing/2014/main" id="{5DD71432-4D71-4D68-8D41-733CAC590FA1}"/>
                </a:ext>
              </a:extLst>
            </p:cNvPr>
            <p:cNvSpPr/>
            <p:nvPr/>
          </p:nvSpPr>
          <p:spPr>
            <a:xfrm>
              <a:off x="6121398" y="4351867"/>
              <a:ext cx="2537970" cy="381000"/>
            </a:xfrm>
            <a:prstGeom prst="homePlat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Clinical Research </a:t>
              </a:r>
            </a:p>
          </p:txBody>
        </p:sp>
        <p:sp>
          <p:nvSpPr>
            <p:cNvPr id="12" name="Arrow: Pentagon 11">
              <a:extLst>
                <a:ext uri="{FF2B5EF4-FFF2-40B4-BE49-F238E27FC236}">
                  <a16:creationId xmlns:a16="http://schemas.microsoft.com/office/drawing/2014/main" id="{9AB44F5C-3836-41B4-828E-6024005A5A26}"/>
                </a:ext>
              </a:extLst>
            </p:cNvPr>
            <p:cNvSpPr/>
            <p:nvPr/>
          </p:nvSpPr>
          <p:spPr>
            <a:xfrm>
              <a:off x="1752601" y="4351867"/>
              <a:ext cx="4546599" cy="381000"/>
            </a:xfrm>
            <a:prstGeom prst="homePlate">
              <a:avLst/>
            </a:prstGeom>
            <a:solidFill>
              <a:schemeClr val="accent5">
                <a:lumMod val="40000"/>
                <a:lumOff val="6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chemeClr val="tx1"/>
                  </a:solidFill>
                </a:rPr>
                <a:t>Preclinical Research</a:t>
              </a:r>
            </a:p>
          </p:txBody>
        </p:sp>
        <p:sp>
          <p:nvSpPr>
            <p:cNvPr id="11" name="Arrow: Pentagon 10">
              <a:extLst>
                <a:ext uri="{FF2B5EF4-FFF2-40B4-BE49-F238E27FC236}">
                  <a16:creationId xmlns:a16="http://schemas.microsoft.com/office/drawing/2014/main" id="{EE2D0BC9-2284-4DC8-9017-B0F080C2C416}"/>
                </a:ext>
              </a:extLst>
            </p:cNvPr>
            <p:cNvSpPr/>
            <p:nvPr/>
          </p:nvSpPr>
          <p:spPr>
            <a:xfrm>
              <a:off x="493775" y="4360334"/>
              <a:ext cx="1986957" cy="381000"/>
            </a:xfrm>
            <a:prstGeom prst="homePlate">
              <a:avLst/>
            </a:prstGeom>
            <a:solidFill>
              <a:srgbClr val="7F7F7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/>
                <a:t>Basic Research</a:t>
              </a: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8FDCD199-FAF5-4BCC-97EA-864A334F701C}"/>
              </a:ext>
            </a:extLst>
          </p:cNvPr>
          <p:cNvSpPr txBox="1"/>
          <p:nvPr/>
        </p:nvSpPr>
        <p:spPr>
          <a:xfrm>
            <a:off x="601134" y="1413344"/>
            <a:ext cx="747606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en-US" sz="2000" b="1" u="sng" dirty="0">
                <a:solidFill>
                  <a:schemeClr val="accent5">
                    <a:lumMod val="75000"/>
                  </a:schemeClr>
                </a:solidFill>
              </a:rPr>
              <a:t>Preclinical therapeutics research up to but not including clinical trials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F3529134-5F9B-491F-86E8-7BA6B71EA82E}"/>
              </a:ext>
            </a:extLst>
          </p:cNvPr>
          <p:cNvCxnSpPr>
            <a:cxnSpLocks/>
          </p:cNvCxnSpPr>
          <p:nvPr/>
        </p:nvCxnSpPr>
        <p:spPr>
          <a:xfrm flipH="1">
            <a:off x="685800" y="1159933"/>
            <a:ext cx="1532467" cy="3556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DE08BB15-08D3-4490-9E72-A419387A3893}"/>
              </a:ext>
            </a:extLst>
          </p:cNvPr>
          <p:cNvCxnSpPr/>
          <p:nvPr/>
        </p:nvCxnSpPr>
        <p:spPr>
          <a:xfrm>
            <a:off x="6028265" y="1159933"/>
            <a:ext cx="1879602" cy="3556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44FC394E-DE18-4EA9-BE60-3FAF1556C988}"/>
              </a:ext>
            </a:extLst>
          </p:cNvPr>
          <p:cNvSpPr txBox="1"/>
          <p:nvPr/>
        </p:nvSpPr>
        <p:spPr>
          <a:xfrm>
            <a:off x="6881192" y="4731395"/>
            <a:ext cx="18818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https://dtp.cancer.gov/</a:t>
            </a:r>
          </a:p>
        </p:txBody>
      </p:sp>
    </p:spTree>
    <p:extLst>
      <p:ext uri="{BB962C8B-B14F-4D97-AF65-F5344CB8AC3E}">
        <p14:creationId xmlns:p14="http://schemas.microsoft.com/office/powerpoint/2010/main" val="28750672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AC4B77-787F-4190-9B95-4ED68D4EF5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Current DTP - PTGB Funding Opportunities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9927502D-94F3-491E-B8EB-0C6B3BFD29FC}"/>
              </a:ext>
            </a:extLst>
          </p:cNvPr>
          <p:cNvGraphicFramePr>
            <a:graphicFrameLocks noGrp="1"/>
          </p:cNvGraphicFramePr>
          <p:nvPr>
            <p:ph sz="quarter" idx="11"/>
            <p:extLst>
              <p:ext uri="{D42A27DB-BD31-4B8C-83A1-F6EECF244321}">
                <p14:modId xmlns:p14="http://schemas.microsoft.com/office/powerpoint/2010/main" val="4098448359"/>
              </p:ext>
            </p:extLst>
          </p:nvPr>
        </p:nvGraphicFramePr>
        <p:xfrm>
          <a:off x="493713" y="818184"/>
          <a:ext cx="8166100" cy="3881120"/>
        </p:xfrm>
        <a:graphic>
          <a:graphicData uri="http://schemas.openxmlformats.org/drawingml/2006/table">
            <a:tbl>
              <a:tblPr firstRow="1" bandRow="1">
                <a:tableStyleId>{5FD0F851-EC5A-4D38-B0AD-8093EC10F338}</a:tableStyleId>
              </a:tblPr>
              <a:tblGrid>
                <a:gridCol w="1818791">
                  <a:extLst>
                    <a:ext uri="{9D8B030D-6E8A-4147-A177-3AD203B41FA5}">
                      <a16:colId xmlns:a16="http://schemas.microsoft.com/office/drawing/2014/main" val="2561928281"/>
                    </a:ext>
                  </a:extLst>
                </a:gridCol>
                <a:gridCol w="6347309">
                  <a:extLst>
                    <a:ext uri="{9D8B030D-6E8A-4147-A177-3AD203B41FA5}">
                      <a16:colId xmlns:a16="http://schemas.microsoft.com/office/drawing/2014/main" val="379764455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FOA #</a:t>
                      </a:r>
                    </a:p>
                  </a:txBody>
                  <a:tcPr>
                    <a:lnR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Title</a:t>
                      </a:r>
                    </a:p>
                  </a:txBody>
                  <a:tcPr>
                    <a:lnL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254253563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b="1" dirty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PAR-16-049</a:t>
                      </a:r>
                    </a:p>
                  </a:txBody>
                  <a:tcPr>
                    <a:lnR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kern="120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</a:rPr>
                        <a:t>Small-Cell Lung Cancer (SCLC) Consortium: Therapeutic Development and Mechanisms of Resistance (U01)</a:t>
                      </a:r>
                      <a:endParaRPr lang="en-US" sz="1600" dirty="0">
                        <a:solidFill>
                          <a:schemeClr val="tx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296690918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b="1" dirty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PAR-17-438</a:t>
                      </a:r>
                    </a:p>
                  </a:txBody>
                  <a:tcPr>
                    <a:lnR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Assay development and screening for discovery of chemical probes or therapeutic agents (R01)</a:t>
                      </a:r>
                    </a:p>
                  </a:txBody>
                  <a:tcPr>
                    <a:lnL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52893839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b="1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PA-17-440 </a:t>
                      </a:r>
                      <a:r>
                        <a:rPr lang="en-US" sz="1600" b="1" dirty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&amp; -449</a:t>
                      </a:r>
                    </a:p>
                  </a:txBody>
                  <a:tcPr>
                    <a:lnR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The Interplay of Cell Death Pathways in Cancer Cell Survival and Resistance to Therapy (R21 and R01)</a:t>
                      </a:r>
                    </a:p>
                  </a:txBody>
                  <a:tcPr>
                    <a:lnL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56116342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b="1" dirty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RFA-CA-18-019 &amp; -020</a:t>
                      </a:r>
                    </a:p>
                  </a:txBody>
                  <a:tcPr>
                    <a:lnR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5715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Research Answers to NCI’s Provocative Questions (R21, R01)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600" dirty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PQ9: Bifunctional small molecules (e.g. PROTACs)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600" dirty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PQ12: Severe adverse sequelae</a:t>
                      </a:r>
                    </a:p>
                  </a:txBody>
                  <a:tcPr>
                    <a:lnL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5715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788169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b="1" dirty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PA-18-020</a:t>
                      </a:r>
                    </a:p>
                  </a:txBody>
                  <a:tcPr>
                    <a:lnR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NCI Clinical and Translational Exploratory/Developmental Studies  (R21 Clinical Trial Optional)</a:t>
                      </a:r>
                    </a:p>
                  </a:txBody>
                  <a:tcPr>
                    <a:lnL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252499275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b="1" dirty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PA-18-484</a:t>
                      </a:r>
                    </a:p>
                  </a:txBody>
                  <a:tcPr>
                    <a:lnR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NIH Research Project Grant (Parent R01 Clinical Trial Not Allowed)</a:t>
                      </a:r>
                    </a:p>
                  </a:txBody>
                  <a:tcPr>
                    <a:lnL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4086427403"/>
                  </a:ext>
                </a:extLst>
              </a:tr>
            </a:tbl>
          </a:graphicData>
        </a:graphic>
      </p:graphicFrame>
      <p:sp>
        <p:nvSpPr>
          <p:cNvPr id="6" name="Star: 5 Points 5">
            <a:extLst>
              <a:ext uri="{FF2B5EF4-FFF2-40B4-BE49-F238E27FC236}">
                <a16:creationId xmlns:a16="http://schemas.microsoft.com/office/drawing/2014/main" id="{5231D84E-2BA7-4B02-9D28-771688494512}"/>
              </a:ext>
            </a:extLst>
          </p:cNvPr>
          <p:cNvSpPr/>
          <p:nvPr/>
        </p:nvSpPr>
        <p:spPr>
          <a:xfrm>
            <a:off x="1815548" y="1845365"/>
            <a:ext cx="311426" cy="284922"/>
          </a:xfrm>
          <a:prstGeom prst="star5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18675F8-4CBE-4F61-897A-253EEE370B83}"/>
              </a:ext>
            </a:extLst>
          </p:cNvPr>
          <p:cNvSpPr txBox="1"/>
          <p:nvPr/>
        </p:nvSpPr>
        <p:spPr>
          <a:xfrm>
            <a:off x="6881192" y="4731395"/>
            <a:ext cx="18818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https://dtp.cancer.gov/</a:t>
            </a:r>
          </a:p>
        </p:txBody>
      </p:sp>
    </p:spTree>
    <p:extLst>
      <p:ext uri="{BB962C8B-B14F-4D97-AF65-F5344CB8AC3E}">
        <p14:creationId xmlns:p14="http://schemas.microsoft.com/office/powerpoint/2010/main" val="4288219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9B7DE2-DD2F-4787-9084-9EAC002AAF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Stages of discovery research: PAR17- 438</a:t>
            </a:r>
            <a:endParaRPr lang="en-US" dirty="0"/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E86E9283-0A3F-4464-8EC2-8A4745F7C1F3}"/>
              </a:ext>
            </a:extLst>
          </p:cNvPr>
          <p:cNvGraphicFramePr>
            <a:graphicFrameLocks noGrp="1"/>
          </p:cNvGraphicFramePr>
          <p:nvPr>
            <p:ph sz="quarter" idx="11"/>
            <p:extLst>
              <p:ext uri="{D42A27DB-BD31-4B8C-83A1-F6EECF244321}">
                <p14:modId xmlns:p14="http://schemas.microsoft.com/office/powerpoint/2010/main" val="1362185184"/>
              </p:ext>
            </p:extLst>
          </p:nvPr>
        </p:nvGraphicFramePr>
        <p:xfrm>
          <a:off x="521688" y="1272068"/>
          <a:ext cx="3445997" cy="345870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B951255C-9415-4F32-8161-56059FFB0F82}"/>
              </a:ext>
            </a:extLst>
          </p:cNvPr>
          <p:cNvSpPr txBox="1"/>
          <p:nvPr/>
        </p:nvSpPr>
        <p:spPr>
          <a:xfrm>
            <a:off x="4353221" y="1412995"/>
            <a:ext cx="4021667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0000"/>
                </a:solidFill>
              </a:rPr>
              <a:t>A trans-NIH Funding Opportunity focused on small molecules</a:t>
            </a:r>
          </a:p>
          <a:p>
            <a:pPr marL="285750" indent="-28575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0000"/>
                </a:solidFill>
              </a:rPr>
              <a:t>The aims of an application may span one or more of the stages</a:t>
            </a:r>
          </a:p>
          <a:p>
            <a:pPr marL="285750" indent="-28575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0000"/>
                </a:solidFill>
              </a:rPr>
              <a:t>Flexible “on- and off-ramps” along the discovery pipeline</a:t>
            </a:r>
          </a:p>
          <a:p>
            <a:pPr marL="285750" indent="-28575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0000"/>
                </a:solidFill>
              </a:rPr>
              <a:t>Up to 4 years of funding; time and budget should match scope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00000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4EADF45-6A26-4E8A-BB02-AF0E7B322FF4}"/>
              </a:ext>
            </a:extLst>
          </p:cNvPr>
          <p:cNvSpPr txBox="1"/>
          <p:nvPr/>
        </p:nvSpPr>
        <p:spPr>
          <a:xfrm>
            <a:off x="473898" y="550331"/>
            <a:ext cx="8226891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C00000"/>
                </a:solidFill>
              </a:rPr>
              <a:t>“Assay development and screening for discovery of chemical probes or therapeutic agents (R01)”</a:t>
            </a:r>
          </a:p>
          <a:p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DB5147D-C0EE-4886-A3E8-0B3D8B479CB3}"/>
              </a:ext>
            </a:extLst>
          </p:cNvPr>
          <p:cNvSpPr txBox="1"/>
          <p:nvPr/>
        </p:nvSpPr>
        <p:spPr>
          <a:xfrm>
            <a:off x="6881192" y="4731395"/>
            <a:ext cx="18818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https://dtp.cancer.gov/</a:t>
            </a:r>
          </a:p>
        </p:txBody>
      </p:sp>
    </p:spTree>
    <p:extLst>
      <p:ext uri="{BB962C8B-B14F-4D97-AF65-F5344CB8AC3E}">
        <p14:creationId xmlns:p14="http://schemas.microsoft.com/office/powerpoint/2010/main" val="12710789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43B3E374-F4BD-4D47-AFE6-51C087D8EC9D}"/>
              </a:ext>
            </a:extLst>
          </p:cNvPr>
          <p:cNvSpPr/>
          <p:nvPr/>
        </p:nvSpPr>
        <p:spPr>
          <a:xfrm>
            <a:off x="1591734" y="2352402"/>
            <a:ext cx="5096933" cy="1601534"/>
          </a:xfrm>
          <a:prstGeom prst="roundRect">
            <a:avLst/>
          </a:prstGeom>
          <a:pattFill prst="lgConfetti">
            <a:fgClr>
              <a:schemeClr val="bg2">
                <a:lumMod val="75000"/>
              </a:schemeClr>
            </a:fgClr>
            <a:bgClr>
              <a:schemeClr val="bg1"/>
            </a:bgClr>
          </a:patt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0709554-F8E1-4597-99BD-87CDAB3247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DTP - PTGB Pathways to the Clinic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01204D8D-E52B-46DB-957B-007ED3BF596A}"/>
              </a:ext>
            </a:extLst>
          </p:cNvPr>
          <p:cNvGrpSpPr/>
          <p:nvPr/>
        </p:nvGrpSpPr>
        <p:grpSpPr>
          <a:xfrm>
            <a:off x="493776" y="2690936"/>
            <a:ext cx="8269224" cy="1110606"/>
            <a:chOff x="493776" y="2055933"/>
            <a:chExt cx="8269224" cy="1110606"/>
          </a:xfrm>
        </p:grpSpPr>
        <p:sp>
          <p:nvSpPr>
            <p:cNvPr id="3" name="Arrow: Right 2">
              <a:extLst>
                <a:ext uri="{FF2B5EF4-FFF2-40B4-BE49-F238E27FC236}">
                  <a16:creationId xmlns:a16="http://schemas.microsoft.com/office/drawing/2014/main" id="{1AF703F9-3D20-4034-9230-A6CCFC52CA78}"/>
                </a:ext>
              </a:extLst>
            </p:cNvPr>
            <p:cNvSpPr/>
            <p:nvPr/>
          </p:nvSpPr>
          <p:spPr>
            <a:xfrm>
              <a:off x="493776" y="2055933"/>
              <a:ext cx="8269224" cy="1110606"/>
            </a:xfrm>
            <a:prstGeom prst="rightArrow">
              <a:avLst/>
            </a:prstGeom>
            <a:gradFill flip="none" rotWithShape="1">
              <a:gsLst>
                <a:gs pos="0">
                  <a:schemeClr val="accent4"/>
                </a:gs>
                <a:gs pos="100000">
                  <a:schemeClr val="accent1">
                    <a:lumMod val="100000"/>
                  </a:schemeClr>
                </a:gs>
              </a:gsLst>
              <a:lin ang="0" scaled="1"/>
              <a:tileRect/>
            </a:gradFill>
            <a:ln>
              <a:noFill/>
            </a:ln>
            <a:effectLst>
              <a:glow rad="63500">
                <a:schemeClr val="accent1">
                  <a:satMod val="175000"/>
                  <a:alpha val="40000"/>
                </a:schemeClr>
              </a:glow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193C67BC-EEC0-4F8E-97E8-CCE91903D81F}"/>
                </a:ext>
              </a:extLst>
            </p:cNvPr>
            <p:cNvSpPr txBox="1"/>
            <p:nvPr/>
          </p:nvSpPr>
          <p:spPr>
            <a:xfrm>
              <a:off x="575733" y="2318848"/>
              <a:ext cx="11176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solidFill>
                    <a:schemeClr val="bg1"/>
                  </a:solidFill>
                </a:rPr>
                <a:t>Basic Research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2ABFAD5C-D5D9-4F09-A1DC-4355B2465FD3}"/>
                </a:ext>
              </a:extLst>
            </p:cNvPr>
            <p:cNvSpPr txBox="1"/>
            <p:nvPr/>
          </p:nvSpPr>
          <p:spPr>
            <a:xfrm>
              <a:off x="3189227" y="2436361"/>
              <a:ext cx="257657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solidFill>
                    <a:schemeClr val="bg1"/>
                  </a:solidFill>
                </a:rPr>
                <a:t>Preclinical Research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AD8A16AF-2DC1-4DF6-97AD-0D31E643FF52}"/>
                </a:ext>
              </a:extLst>
            </p:cNvPr>
            <p:cNvSpPr txBox="1"/>
            <p:nvPr/>
          </p:nvSpPr>
          <p:spPr>
            <a:xfrm>
              <a:off x="6942667" y="2318848"/>
              <a:ext cx="11176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solidFill>
                    <a:schemeClr val="bg1"/>
                  </a:solidFill>
                </a:rPr>
                <a:t>Clinical Research</a:t>
              </a:r>
            </a:p>
          </p:txBody>
        </p: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E27CCBC9-D532-4D05-A9F9-51963E125C53}"/>
                </a:ext>
              </a:extLst>
            </p:cNvPr>
            <p:cNvCxnSpPr/>
            <p:nvPr/>
          </p:nvCxnSpPr>
          <p:spPr>
            <a:xfrm>
              <a:off x="6688667" y="2318848"/>
              <a:ext cx="0" cy="584775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CD9D5BAA-52CC-417F-8805-011C59AE4C44}"/>
                </a:ext>
              </a:extLst>
            </p:cNvPr>
            <p:cNvCxnSpPr>
              <a:cxnSpLocks/>
            </p:cNvCxnSpPr>
            <p:nvPr/>
          </p:nvCxnSpPr>
          <p:spPr>
            <a:xfrm>
              <a:off x="1591734" y="2318848"/>
              <a:ext cx="0" cy="584775"/>
            </a:xfrm>
            <a:prstGeom prst="line">
              <a:avLst/>
            </a:prstGeom>
            <a:ln>
              <a:solidFill>
                <a:schemeClr val="bg1"/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Rectangle 11">
            <a:extLst>
              <a:ext uri="{FF2B5EF4-FFF2-40B4-BE49-F238E27FC236}">
                <a16:creationId xmlns:a16="http://schemas.microsoft.com/office/drawing/2014/main" id="{8F6FF8A7-D661-47EB-A11F-071C333A07EC}"/>
              </a:ext>
            </a:extLst>
          </p:cNvPr>
          <p:cNvSpPr/>
          <p:nvPr/>
        </p:nvSpPr>
        <p:spPr>
          <a:xfrm>
            <a:off x="1591734" y="891968"/>
            <a:ext cx="5096933" cy="381000"/>
          </a:xfrm>
          <a:prstGeom prst="rect">
            <a:avLst/>
          </a:prstGeom>
          <a:solidFill>
            <a:schemeClr val="tx1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DTP -  PTGB Grants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7F661CD-A721-425C-8022-F9DCE559F985}"/>
              </a:ext>
            </a:extLst>
          </p:cNvPr>
          <p:cNvSpPr txBox="1"/>
          <p:nvPr/>
        </p:nvSpPr>
        <p:spPr>
          <a:xfrm>
            <a:off x="2472272" y="2438400"/>
            <a:ext cx="3759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tx1">
                    <a:lumMod val="50000"/>
                  </a:schemeClr>
                </a:solidFill>
              </a:rPr>
              <a:t>DTP Services and Resources</a:t>
            </a:r>
          </a:p>
        </p:txBody>
      </p:sp>
      <p:sp>
        <p:nvSpPr>
          <p:cNvPr id="16" name="Flowchart: Magnetic Disk 15">
            <a:extLst>
              <a:ext uri="{FF2B5EF4-FFF2-40B4-BE49-F238E27FC236}">
                <a16:creationId xmlns:a16="http://schemas.microsoft.com/office/drawing/2014/main" id="{6998FFCC-C5BC-4C16-865F-8C822C9A10DE}"/>
              </a:ext>
            </a:extLst>
          </p:cNvPr>
          <p:cNvSpPr/>
          <p:nvPr/>
        </p:nvSpPr>
        <p:spPr>
          <a:xfrm>
            <a:off x="4969941" y="1685641"/>
            <a:ext cx="846667" cy="338666"/>
          </a:xfrm>
          <a:prstGeom prst="flowChartMagneticDisk">
            <a:avLst/>
          </a:prstGeom>
          <a:gradFill>
            <a:gsLst>
              <a:gs pos="0">
                <a:schemeClr val="bg2">
                  <a:lumMod val="6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lowchart: Magnetic Disk 16">
            <a:extLst>
              <a:ext uri="{FF2B5EF4-FFF2-40B4-BE49-F238E27FC236}">
                <a16:creationId xmlns:a16="http://schemas.microsoft.com/office/drawing/2014/main" id="{DED2168F-FB57-43DA-A642-28ED271AF03F}"/>
              </a:ext>
            </a:extLst>
          </p:cNvPr>
          <p:cNvSpPr/>
          <p:nvPr/>
        </p:nvSpPr>
        <p:spPr>
          <a:xfrm>
            <a:off x="5842000" y="1583152"/>
            <a:ext cx="846667" cy="338666"/>
          </a:xfrm>
          <a:prstGeom prst="flowChartMagneticDisk">
            <a:avLst/>
          </a:prstGeom>
          <a:gradFill>
            <a:gsLst>
              <a:gs pos="0">
                <a:schemeClr val="bg2">
                  <a:lumMod val="65000"/>
                </a:schemeClr>
              </a:gs>
              <a:gs pos="100000">
                <a:schemeClr val="accent1"/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lowchart: Magnetic Disk 17">
            <a:extLst>
              <a:ext uri="{FF2B5EF4-FFF2-40B4-BE49-F238E27FC236}">
                <a16:creationId xmlns:a16="http://schemas.microsoft.com/office/drawing/2014/main" id="{0C390483-B40C-4BD7-A45A-50CCD6F4598C}"/>
              </a:ext>
            </a:extLst>
          </p:cNvPr>
          <p:cNvSpPr/>
          <p:nvPr/>
        </p:nvSpPr>
        <p:spPr>
          <a:xfrm>
            <a:off x="3201922" y="1609342"/>
            <a:ext cx="846667" cy="338666"/>
          </a:xfrm>
          <a:prstGeom prst="flowChartMagneticDisk">
            <a:avLst/>
          </a:prstGeom>
          <a:gradFill>
            <a:gsLst>
              <a:gs pos="0">
                <a:schemeClr val="bg2">
                  <a:lumMod val="65000"/>
                </a:schemeClr>
              </a:gs>
              <a:gs pos="100000">
                <a:srgbClr val="847FC7"/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Flowchart: Magnetic Disk 18">
            <a:extLst>
              <a:ext uri="{FF2B5EF4-FFF2-40B4-BE49-F238E27FC236}">
                <a16:creationId xmlns:a16="http://schemas.microsoft.com/office/drawing/2014/main" id="{73E15D5E-9AD0-403D-B867-C612F4CE9B99}"/>
              </a:ext>
            </a:extLst>
          </p:cNvPr>
          <p:cNvSpPr/>
          <p:nvPr/>
        </p:nvSpPr>
        <p:spPr>
          <a:xfrm>
            <a:off x="4092279" y="1735552"/>
            <a:ext cx="846667" cy="338666"/>
          </a:xfrm>
          <a:prstGeom prst="flowChartMagneticDisk">
            <a:avLst/>
          </a:prstGeom>
          <a:gradFill>
            <a:gsLst>
              <a:gs pos="0">
                <a:schemeClr val="bg2">
                  <a:lumMod val="65000"/>
                </a:schemeClr>
              </a:gs>
              <a:gs pos="100000">
                <a:srgbClr val="B87ACC"/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Flowchart: Magnetic Disk 19">
            <a:extLst>
              <a:ext uri="{FF2B5EF4-FFF2-40B4-BE49-F238E27FC236}">
                <a16:creationId xmlns:a16="http://schemas.microsoft.com/office/drawing/2014/main" id="{8E14F00D-C3D1-455A-A61C-CF8D990E185F}"/>
              </a:ext>
            </a:extLst>
          </p:cNvPr>
          <p:cNvSpPr/>
          <p:nvPr/>
        </p:nvSpPr>
        <p:spPr>
          <a:xfrm>
            <a:off x="2355255" y="1709023"/>
            <a:ext cx="846667" cy="338666"/>
          </a:xfrm>
          <a:prstGeom prst="flowChartMagneticDisk">
            <a:avLst/>
          </a:prstGeom>
          <a:gradFill>
            <a:gsLst>
              <a:gs pos="0">
                <a:schemeClr val="bg2">
                  <a:lumMod val="65000"/>
                </a:schemeClr>
              </a:gs>
              <a:gs pos="100000">
                <a:srgbClr val="848BC2"/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Flowchart: Magnetic Disk 20">
            <a:extLst>
              <a:ext uri="{FF2B5EF4-FFF2-40B4-BE49-F238E27FC236}">
                <a16:creationId xmlns:a16="http://schemas.microsoft.com/office/drawing/2014/main" id="{98831235-43AE-4B6B-80BB-8218C06D547D}"/>
              </a:ext>
            </a:extLst>
          </p:cNvPr>
          <p:cNvSpPr/>
          <p:nvPr/>
        </p:nvSpPr>
        <p:spPr>
          <a:xfrm>
            <a:off x="1572249" y="1568934"/>
            <a:ext cx="846667" cy="338666"/>
          </a:xfrm>
          <a:prstGeom prst="flowChartMagneticDisk">
            <a:avLst/>
          </a:prstGeom>
          <a:gradFill>
            <a:gsLst>
              <a:gs pos="0">
                <a:schemeClr val="bg2">
                  <a:lumMod val="65000"/>
                </a:schemeClr>
              </a:gs>
              <a:gs pos="100000">
                <a:srgbClr val="6985DD"/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Left Brace 21">
            <a:extLst>
              <a:ext uri="{FF2B5EF4-FFF2-40B4-BE49-F238E27FC236}">
                <a16:creationId xmlns:a16="http://schemas.microsoft.com/office/drawing/2014/main" id="{341D8C09-CD83-403A-83B7-EA605F22B009}"/>
              </a:ext>
            </a:extLst>
          </p:cNvPr>
          <p:cNvSpPr/>
          <p:nvPr/>
        </p:nvSpPr>
        <p:spPr>
          <a:xfrm>
            <a:off x="1219200" y="1488868"/>
            <a:ext cx="322054" cy="585350"/>
          </a:xfrm>
          <a:prstGeom prst="leftBrace">
            <a:avLst>
              <a:gd name="adj1" fmla="val 68906"/>
              <a:gd name="adj2" fmla="val 50000"/>
            </a:avLst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1A10557-73AA-4870-9F71-457DF75FF232}"/>
              </a:ext>
            </a:extLst>
          </p:cNvPr>
          <p:cNvSpPr txBox="1"/>
          <p:nvPr/>
        </p:nvSpPr>
        <p:spPr>
          <a:xfrm>
            <a:off x="321737" y="1073994"/>
            <a:ext cx="117991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tx1">
                    <a:lumMod val="50000"/>
                  </a:schemeClr>
                </a:solidFill>
              </a:rPr>
              <a:t>DTP Stepping Stones Program</a:t>
            </a:r>
          </a:p>
        </p:txBody>
      </p:sp>
      <p:sp>
        <p:nvSpPr>
          <p:cNvPr id="31" name="Arrow: Right 30">
            <a:extLst>
              <a:ext uri="{FF2B5EF4-FFF2-40B4-BE49-F238E27FC236}">
                <a16:creationId xmlns:a16="http://schemas.microsoft.com/office/drawing/2014/main" id="{EE753AD6-C3C8-4CEB-A212-0383A7F70CCC}"/>
              </a:ext>
            </a:extLst>
          </p:cNvPr>
          <p:cNvSpPr/>
          <p:nvPr/>
        </p:nvSpPr>
        <p:spPr>
          <a:xfrm>
            <a:off x="1591734" y="4004735"/>
            <a:ext cx="7067634" cy="609600"/>
          </a:xfrm>
          <a:prstGeom prst="rightArrow">
            <a:avLst/>
          </a:prstGeom>
          <a:gradFill flip="none" rotWithShape="1">
            <a:gsLst>
              <a:gs pos="0">
                <a:schemeClr val="accent4"/>
              </a:gs>
              <a:gs pos="100000">
                <a:schemeClr val="accent1"/>
              </a:gs>
            </a:gsLst>
            <a:lin ang="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NCI Experimental Therapeutics (</a:t>
            </a:r>
            <a:r>
              <a:rPr lang="en-US" dirty="0" err="1"/>
              <a:t>NExT</a:t>
            </a:r>
            <a:r>
              <a:rPr lang="en-US" dirty="0"/>
              <a:t>) Program</a:t>
            </a:r>
          </a:p>
        </p:txBody>
      </p:sp>
      <p:cxnSp>
        <p:nvCxnSpPr>
          <p:cNvPr id="24" name="Connector: Curved 23">
            <a:extLst>
              <a:ext uri="{FF2B5EF4-FFF2-40B4-BE49-F238E27FC236}">
                <a16:creationId xmlns:a16="http://schemas.microsoft.com/office/drawing/2014/main" id="{03699B3D-7A1D-47B4-9FF6-5D8DAAFFB1DA}"/>
              </a:ext>
            </a:extLst>
          </p:cNvPr>
          <p:cNvCxnSpPr>
            <a:cxnSpLocks/>
            <a:stCxn id="12" idx="3"/>
          </p:cNvCxnSpPr>
          <p:nvPr/>
        </p:nvCxnSpPr>
        <p:spPr>
          <a:xfrm>
            <a:off x="6688667" y="1082468"/>
            <a:ext cx="1101867" cy="1871383"/>
          </a:xfrm>
          <a:prstGeom prst="curvedConnector2">
            <a:avLst/>
          </a:prstGeom>
          <a:ln w="34925">
            <a:solidFill>
              <a:schemeClr val="tx1">
                <a:lumMod val="50000"/>
              </a:schemeClr>
            </a:solidFill>
            <a:headEnd type="arrow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A6F55DA1-3D1E-4B33-B58D-7DB43A77C7F6}"/>
              </a:ext>
            </a:extLst>
          </p:cNvPr>
          <p:cNvSpPr txBox="1"/>
          <p:nvPr/>
        </p:nvSpPr>
        <p:spPr>
          <a:xfrm>
            <a:off x="7579024" y="1107426"/>
            <a:ext cx="110066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tx1">
                    <a:lumMod val="50000"/>
                  </a:schemeClr>
                </a:solidFill>
              </a:rPr>
              <a:t>Bench to bedside and back</a:t>
            </a:r>
          </a:p>
        </p:txBody>
      </p: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36632A58-5415-4A57-ABFC-3652D8FB9488}"/>
              </a:ext>
            </a:extLst>
          </p:cNvPr>
          <p:cNvCxnSpPr>
            <a:cxnSpLocks/>
          </p:cNvCxnSpPr>
          <p:nvPr/>
        </p:nvCxnSpPr>
        <p:spPr>
          <a:xfrm>
            <a:off x="2778588" y="1272968"/>
            <a:ext cx="0" cy="401190"/>
          </a:xfrm>
          <a:prstGeom prst="straightConnector1">
            <a:avLst/>
          </a:prstGeom>
          <a:ln w="31750">
            <a:solidFill>
              <a:schemeClr val="tx1">
                <a:lumMod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18C5D619-6FB9-40B2-AEB6-A3158508494B}"/>
              </a:ext>
            </a:extLst>
          </p:cNvPr>
          <p:cNvCxnSpPr>
            <a:cxnSpLocks/>
          </p:cNvCxnSpPr>
          <p:nvPr/>
        </p:nvCxnSpPr>
        <p:spPr>
          <a:xfrm>
            <a:off x="5393274" y="1284451"/>
            <a:ext cx="0" cy="401190"/>
          </a:xfrm>
          <a:prstGeom prst="straightConnector1">
            <a:avLst/>
          </a:prstGeom>
          <a:ln w="31750">
            <a:solidFill>
              <a:schemeClr val="tx1">
                <a:lumMod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86E0AE0A-92C6-406D-AC09-94A3F917F349}"/>
              </a:ext>
            </a:extLst>
          </p:cNvPr>
          <p:cNvCxnSpPr>
            <a:cxnSpLocks/>
          </p:cNvCxnSpPr>
          <p:nvPr/>
        </p:nvCxnSpPr>
        <p:spPr>
          <a:xfrm>
            <a:off x="6688667" y="1288273"/>
            <a:ext cx="0" cy="401190"/>
          </a:xfrm>
          <a:prstGeom prst="straightConnector1">
            <a:avLst/>
          </a:prstGeom>
          <a:ln w="31750">
            <a:solidFill>
              <a:schemeClr val="tx1">
                <a:lumMod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8" name="TextBox 37">
            <a:extLst>
              <a:ext uri="{FF2B5EF4-FFF2-40B4-BE49-F238E27FC236}">
                <a16:creationId xmlns:a16="http://schemas.microsoft.com/office/drawing/2014/main" id="{EDFE1A4C-54AF-455C-A16D-769CEC7D3578}"/>
              </a:ext>
            </a:extLst>
          </p:cNvPr>
          <p:cNvSpPr txBox="1"/>
          <p:nvPr/>
        </p:nvSpPr>
        <p:spPr>
          <a:xfrm>
            <a:off x="3153646" y="1265510"/>
            <a:ext cx="20787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tx1">
                    <a:lumMod val="50000"/>
                  </a:schemeClr>
                </a:solidFill>
              </a:rPr>
              <a:t>Novel therapeutics</a:t>
            </a:r>
          </a:p>
        </p:txBody>
      </p: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3E4BC3E8-A0CF-42B5-9C5C-F7C031DEB1F9}"/>
              </a:ext>
            </a:extLst>
          </p:cNvPr>
          <p:cNvCxnSpPr>
            <a:cxnSpLocks/>
          </p:cNvCxnSpPr>
          <p:nvPr/>
        </p:nvCxnSpPr>
        <p:spPr>
          <a:xfrm>
            <a:off x="6129867" y="2024307"/>
            <a:ext cx="897467" cy="300041"/>
          </a:xfrm>
          <a:prstGeom prst="straightConnector1">
            <a:avLst/>
          </a:prstGeom>
          <a:ln w="31750">
            <a:solidFill>
              <a:schemeClr val="tx1">
                <a:lumMod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71EFC8E9-7652-4919-8B3C-106767FFBF4F}"/>
              </a:ext>
            </a:extLst>
          </p:cNvPr>
          <p:cNvCxnSpPr>
            <a:cxnSpLocks/>
          </p:cNvCxnSpPr>
          <p:nvPr/>
        </p:nvCxnSpPr>
        <p:spPr>
          <a:xfrm>
            <a:off x="7052733" y="2372332"/>
            <a:ext cx="448734" cy="491136"/>
          </a:xfrm>
          <a:prstGeom prst="straightConnector1">
            <a:avLst/>
          </a:prstGeom>
          <a:ln w="31750">
            <a:solidFill>
              <a:schemeClr val="tx1">
                <a:lumMod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1" name="Arrow: Down 50">
            <a:extLst>
              <a:ext uri="{FF2B5EF4-FFF2-40B4-BE49-F238E27FC236}">
                <a16:creationId xmlns:a16="http://schemas.microsoft.com/office/drawing/2014/main" id="{8B822FD4-A2C7-4791-BE7B-C9F5EF87009B}"/>
              </a:ext>
            </a:extLst>
          </p:cNvPr>
          <p:cNvSpPr/>
          <p:nvPr/>
        </p:nvSpPr>
        <p:spPr>
          <a:xfrm>
            <a:off x="3840781" y="1288273"/>
            <a:ext cx="779683" cy="2843460"/>
          </a:xfrm>
          <a:prstGeom prst="downArrow">
            <a:avLst/>
          </a:prstGeom>
          <a:solidFill>
            <a:schemeClr val="bg2">
              <a:lumMod val="85000"/>
              <a:alpha val="38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49650CAA-14A3-430C-BF2A-F3C2B57B9CBE}"/>
              </a:ext>
            </a:extLst>
          </p:cNvPr>
          <p:cNvCxnSpPr>
            <a:cxnSpLocks/>
          </p:cNvCxnSpPr>
          <p:nvPr/>
        </p:nvCxnSpPr>
        <p:spPr>
          <a:xfrm flipH="1">
            <a:off x="6790272" y="2414731"/>
            <a:ext cx="204362" cy="1639347"/>
          </a:xfrm>
          <a:prstGeom prst="straightConnector1">
            <a:avLst/>
          </a:prstGeom>
          <a:ln w="31750">
            <a:solidFill>
              <a:schemeClr val="tx1">
                <a:lumMod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6411CAD4-99B8-4FAB-8FB5-057E4BD4A383}"/>
              </a:ext>
            </a:extLst>
          </p:cNvPr>
          <p:cNvSpPr txBox="1"/>
          <p:nvPr/>
        </p:nvSpPr>
        <p:spPr>
          <a:xfrm>
            <a:off x="6881192" y="4731395"/>
            <a:ext cx="18818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https://dtp.cancer.gov/</a:t>
            </a:r>
          </a:p>
        </p:txBody>
      </p:sp>
    </p:spTree>
    <p:extLst>
      <p:ext uri="{BB962C8B-B14F-4D97-AF65-F5344CB8AC3E}">
        <p14:creationId xmlns:p14="http://schemas.microsoft.com/office/powerpoint/2010/main" val="2421242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38" grpId="0"/>
      <p:bldP spid="51" grpId="0" animBg="1"/>
    </p:bldLst>
  </p:timing>
</p:sld>
</file>

<file path=ppt/theme/theme1.xml><?xml version="1.0" encoding="utf-8"?>
<a:theme xmlns:a="http://schemas.openxmlformats.org/drawingml/2006/main" name="NCI PPT Template 16x9 WHITE">
  <a:themeElements>
    <a:clrScheme name="NCI Colors Theme">
      <a:dk1>
        <a:srgbClr val="606060"/>
      </a:dk1>
      <a:lt1>
        <a:srgbClr val="FFFFFF"/>
      </a:lt1>
      <a:dk2>
        <a:srgbClr val="BB0E3D"/>
      </a:dk2>
      <a:lt2>
        <a:srgbClr val="FFFFFF"/>
      </a:lt2>
      <a:accent1>
        <a:srgbClr val="BB0E3D"/>
      </a:accent1>
      <a:accent2>
        <a:srgbClr val="606060"/>
      </a:accent2>
      <a:accent3>
        <a:srgbClr val="123E57"/>
      </a:accent3>
      <a:accent4>
        <a:srgbClr val="2A71A5"/>
      </a:accent4>
      <a:accent5>
        <a:srgbClr val="178DA9"/>
      </a:accent5>
      <a:accent6>
        <a:srgbClr val="009999"/>
      </a:accent6>
      <a:hlink>
        <a:srgbClr val="3F54C9"/>
      </a:hlink>
      <a:folHlink>
        <a:srgbClr val="60606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NCI PPT Template 16x9 GRAY">
  <a:themeElements>
    <a:clrScheme name="NCI Colors Theme">
      <a:dk1>
        <a:srgbClr val="606060"/>
      </a:dk1>
      <a:lt1>
        <a:srgbClr val="FFFFFF"/>
      </a:lt1>
      <a:dk2>
        <a:srgbClr val="BB0E3D"/>
      </a:dk2>
      <a:lt2>
        <a:srgbClr val="FFFFFF"/>
      </a:lt2>
      <a:accent1>
        <a:srgbClr val="BB0E3D"/>
      </a:accent1>
      <a:accent2>
        <a:srgbClr val="606060"/>
      </a:accent2>
      <a:accent3>
        <a:srgbClr val="123E57"/>
      </a:accent3>
      <a:accent4>
        <a:srgbClr val="2A71A5"/>
      </a:accent4>
      <a:accent5>
        <a:srgbClr val="178DA9"/>
      </a:accent5>
      <a:accent6>
        <a:srgbClr val="009999"/>
      </a:accent6>
      <a:hlink>
        <a:srgbClr val="3F54C9"/>
      </a:hlink>
      <a:folHlink>
        <a:srgbClr val="60606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1_NCI PPT Template 16x9 WHITE">
  <a:themeElements>
    <a:clrScheme name="Marquee">
      <a:dk1>
        <a:srgbClr val="000000"/>
      </a:dk1>
      <a:lt1>
        <a:sysClr val="window" lastClr="FFFFFF"/>
      </a:lt1>
      <a:dk2>
        <a:srgbClr val="5E5E5E"/>
      </a:dk2>
      <a:lt2>
        <a:srgbClr val="DDDDDD"/>
      </a:lt2>
      <a:accent1>
        <a:srgbClr val="418AB3"/>
      </a:accent1>
      <a:accent2>
        <a:srgbClr val="A6B727"/>
      </a:accent2>
      <a:accent3>
        <a:srgbClr val="F69200"/>
      </a:accent3>
      <a:accent4>
        <a:srgbClr val="838383"/>
      </a:accent4>
      <a:accent5>
        <a:srgbClr val="FEC306"/>
      </a:accent5>
      <a:accent6>
        <a:srgbClr val="DF5327"/>
      </a:accent6>
      <a:hlink>
        <a:srgbClr val="F59E00"/>
      </a:hlink>
      <a:folHlink>
        <a:srgbClr val="B2B2B2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3450</TotalTime>
  <Words>2098</Words>
  <Application>Microsoft Office PowerPoint</Application>
  <PresentationFormat>On-screen Show (16:9)</PresentationFormat>
  <Paragraphs>413</Paragraphs>
  <Slides>39</Slides>
  <Notes>26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39</vt:i4>
      </vt:variant>
    </vt:vector>
  </HeadingPairs>
  <TitlesOfParts>
    <vt:vector size="54" baseType="lpstr">
      <vt:lpstr>ＭＳ Ｐゴシック</vt:lpstr>
      <vt:lpstr>ＭＳ Ｐゴシック</vt:lpstr>
      <vt:lpstr>Arial</vt:lpstr>
      <vt:lpstr>Book Antiqua</vt:lpstr>
      <vt:lpstr>Calibri</vt:lpstr>
      <vt:lpstr>Sapient Centro Slab</vt:lpstr>
      <vt:lpstr>SapientCentroSlab-Light</vt:lpstr>
      <vt:lpstr>SapientSansBold</vt:lpstr>
      <vt:lpstr>SapientSansRegular</vt:lpstr>
      <vt:lpstr>Times</vt:lpstr>
      <vt:lpstr>Wingdings</vt:lpstr>
      <vt:lpstr>Wingdings 2</vt:lpstr>
      <vt:lpstr>NCI PPT Template 16x9 WHITE</vt:lpstr>
      <vt:lpstr>NCI PPT Template 16x9 GRAY</vt:lpstr>
      <vt:lpstr>1_NCI PPT Template 16x9 WHITE</vt:lpstr>
      <vt:lpstr>Helping Extramural Innovators Reach the Clinic: NCI Developmental Therapeutics Program</vt:lpstr>
      <vt:lpstr>PowerPoint Presentation</vt:lpstr>
      <vt:lpstr>PowerPoint Presentation</vt:lpstr>
      <vt:lpstr>Grant Funding Opportunities</vt:lpstr>
      <vt:lpstr>DTP Pathways to the Clinic</vt:lpstr>
      <vt:lpstr>DTP Preclinical Therapeutics Grants Branch (PTGB): Areas of Focus</vt:lpstr>
      <vt:lpstr>Current DTP - PTGB Funding Opportunities</vt:lpstr>
      <vt:lpstr>Stages of discovery research: PAR17- 438</vt:lpstr>
      <vt:lpstr>DTP - PTGB Pathways to the Clinic</vt:lpstr>
      <vt:lpstr>DTP Pathways to the Clinic</vt:lpstr>
      <vt:lpstr>DTP Biological Resources Branch (BRB) and ImmunoOncology Branch (IOB): Areas of Focus</vt:lpstr>
      <vt:lpstr>Current DTP -  BRB/IOB Funding Opportunities</vt:lpstr>
      <vt:lpstr>Discovery of Small Molecule Immunomodulators for Cancer Therapy: PAR17-331</vt:lpstr>
      <vt:lpstr>Discovery of Small Molecule Immunomodulators for Cancer Therapy: PAR17-331</vt:lpstr>
      <vt:lpstr>DTP - Pathways to the Clinic</vt:lpstr>
      <vt:lpstr>Services Along The Critical Path</vt:lpstr>
      <vt:lpstr>Overview of DTP Activities</vt:lpstr>
      <vt:lpstr>Overlapping Support for Discovery and Development</vt:lpstr>
      <vt:lpstr>Preclinical Therapeutics Grants Branch </vt:lpstr>
      <vt:lpstr>Immuno-oncology Branch </vt:lpstr>
      <vt:lpstr>Biological Resources Branch </vt:lpstr>
      <vt:lpstr>Drug Synthesis and Chemistry Branch</vt:lpstr>
      <vt:lpstr>Natural Products Branch</vt:lpstr>
      <vt:lpstr>Biological Testing Branch </vt:lpstr>
      <vt:lpstr>PowerPoint Presentation</vt:lpstr>
      <vt:lpstr>Molecular Pharmacology Branch</vt:lpstr>
      <vt:lpstr>Pharmaceutical Resources Branch </vt:lpstr>
      <vt:lpstr>Toxicology and Pharmacology Branch</vt:lpstr>
      <vt:lpstr>Information Technology Branch</vt:lpstr>
      <vt:lpstr>Drug Development Consultation Service https://next.cancer.gov/experimentalTherapeutics/form.htm</vt:lpstr>
      <vt:lpstr>Where to find information:</vt:lpstr>
      <vt:lpstr>PowerPoint Presentation</vt:lpstr>
      <vt:lpstr>Stepping Stones Program</vt:lpstr>
      <vt:lpstr>PowerPoint Presentation</vt:lpstr>
      <vt:lpstr> </vt:lpstr>
      <vt:lpstr>PowerPoint Presentation</vt:lpstr>
      <vt:lpstr>PowerPoint Presentation</vt:lpstr>
      <vt:lpstr>PowerPoint Presentation</vt:lpstr>
      <vt:lpstr>PowerPoint Presentation</vt:lpstr>
    </vt:vector>
  </TitlesOfParts>
  <Company>Sapient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Sapient</dc:creator>
  <cp:lastModifiedBy>Venkatachalam, Sundar (NIH/NCI) [E]</cp:lastModifiedBy>
  <cp:revision>285</cp:revision>
  <cp:lastPrinted>2018-04-12T14:59:43Z</cp:lastPrinted>
  <dcterms:created xsi:type="dcterms:W3CDTF">2013-05-02T18:01:03Z</dcterms:created>
  <dcterms:modified xsi:type="dcterms:W3CDTF">2018-04-13T14:15:42Z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Jive_LatestUserAccountName">
    <vt:lpwstr>ctompk</vt:lpwstr>
  </property>
  <property fmtid="{D5CDD505-2E9C-101B-9397-08002B2CF9AE}" pid="3" name="Offisync_UpdateToken">
    <vt:lpwstr>6</vt:lpwstr>
  </property>
  <property fmtid="{D5CDD505-2E9C-101B-9397-08002B2CF9AE}" pid="4" name="Jive_VersionGuid">
    <vt:lpwstr>52528687-c425-4c02-aa36-9dee618be8dc</vt:lpwstr>
  </property>
  <property fmtid="{D5CDD505-2E9C-101B-9397-08002B2CF9AE}" pid="5" name="Offisync_ProviderInitializationData">
    <vt:lpwstr>https://vox.sapient.com</vt:lpwstr>
  </property>
  <property fmtid="{D5CDD505-2E9C-101B-9397-08002B2CF9AE}" pid="6" name="Offisync_ServerID">
    <vt:lpwstr>2a760b3e-54a5-418b-9dd9-555cd32dea45</vt:lpwstr>
  </property>
  <property fmtid="{D5CDD505-2E9C-101B-9397-08002B2CF9AE}" pid="7" name="Offisync_UniqueId">
    <vt:lpwstr>79519</vt:lpwstr>
  </property>
</Properties>
</file>